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28"/>
  </p:notesMasterIdLst>
  <p:sldIdLst>
    <p:sldId id="256" r:id="rId2"/>
    <p:sldId id="257" r:id="rId3"/>
    <p:sldId id="282" r:id="rId4"/>
    <p:sldId id="292" r:id="rId5"/>
    <p:sldId id="267" r:id="rId6"/>
    <p:sldId id="294" r:id="rId7"/>
    <p:sldId id="285" r:id="rId8"/>
    <p:sldId id="293" r:id="rId9"/>
    <p:sldId id="269" r:id="rId10"/>
    <p:sldId id="270" r:id="rId11"/>
    <p:sldId id="258" r:id="rId12"/>
    <p:sldId id="259" r:id="rId13"/>
    <p:sldId id="295" r:id="rId14"/>
    <p:sldId id="296" r:id="rId15"/>
    <p:sldId id="260" r:id="rId16"/>
    <p:sldId id="262" r:id="rId17"/>
    <p:sldId id="264" r:id="rId18"/>
    <p:sldId id="283" r:id="rId19"/>
    <p:sldId id="265" r:id="rId20"/>
    <p:sldId id="266" r:id="rId21"/>
    <p:sldId id="272" r:id="rId22"/>
    <p:sldId id="273" r:id="rId23"/>
    <p:sldId id="275" r:id="rId24"/>
    <p:sldId id="276" r:id="rId25"/>
    <p:sldId id="280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" y="504"/>
      </p:cViewPr>
      <p:guideLst/>
    </p:cSldViewPr>
  </p:slideViewPr>
  <p:outlineViewPr>
    <p:cViewPr>
      <p:scale>
        <a:sx n="33" d="100"/>
        <a:sy n="33" d="100"/>
      </p:scale>
      <p:origin x="0" y="-291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0DC40-CBF8-4A96-BEFD-F8D858929E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C6D2576-C5E3-40CB-86C2-EA26090B0B8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1C69709E-968F-48D2-9E2D-9037B3BACC81}" type="parTrans" cxnId="{094889FC-2970-4796-8646-C0C4A4052AD5}">
      <dgm:prSet/>
      <dgm:spPr/>
      <dgm:t>
        <a:bodyPr/>
        <a:lstStyle/>
        <a:p>
          <a:endParaRPr lang="en-US"/>
        </a:p>
      </dgm:t>
    </dgm:pt>
    <dgm:pt modelId="{21A3C376-D58C-4882-8123-CD017D9C5F70}" type="sibTrans" cxnId="{094889FC-2970-4796-8646-C0C4A4052AD5}">
      <dgm:prSet/>
      <dgm:spPr/>
      <dgm:t>
        <a:bodyPr/>
        <a:lstStyle/>
        <a:p>
          <a:endParaRPr lang="en-US"/>
        </a:p>
      </dgm:t>
    </dgm:pt>
    <dgm:pt modelId="{F669997E-E82B-48F9-9B10-2558B40A9809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Pruebas</a:t>
          </a:r>
          <a:r>
            <a:rPr lang="en-US" dirty="0" smtClean="0"/>
            <a:t> de </a:t>
          </a:r>
          <a:r>
            <a:rPr lang="en-US" dirty="0" err="1" smtClean="0"/>
            <a:t>Laboratorio</a:t>
          </a:r>
          <a:endParaRPr lang="en-US" dirty="0"/>
        </a:p>
      </dgm:t>
    </dgm:pt>
    <dgm:pt modelId="{EA4695B1-D97E-4536-8F96-6AF086F41DFF}" type="parTrans" cxnId="{21AFF075-C2EE-44E7-8190-11B9789D75E6}">
      <dgm:prSet/>
      <dgm:spPr/>
      <dgm:t>
        <a:bodyPr/>
        <a:lstStyle/>
        <a:p>
          <a:endParaRPr lang="en-US"/>
        </a:p>
      </dgm:t>
    </dgm:pt>
    <dgm:pt modelId="{F1985FB4-BEAA-47A9-A981-7921AE3A0583}" type="sibTrans" cxnId="{21AFF075-C2EE-44E7-8190-11B9789D75E6}">
      <dgm:prSet/>
      <dgm:spPr/>
      <dgm:t>
        <a:bodyPr/>
        <a:lstStyle/>
        <a:p>
          <a:endParaRPr lang="en-US"/>
        </a:p>
      </dgm:t>
    </dgm:pt>
    <dgm:pt modelId="{156651B5-63B0-47D4-A068-E5EE42E4412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Resultados</a:t>
          </a:r>
          <a:r>
            <a:rPr lang="en-US" dirty="0" smtClean="0"/>
            <a:t> </a:t>
          </a:r>
          <a:r>
            <a:rPr lang="en-US" dirty="0" err="1" smtClean="0"/>
            <a:t>contundentes</a:t>
          </a:r>
          <a:endParaRPr lang="en-US" dirty="0"/>
        </a:p>
      </dgm:t>
    </dgm:pt>
    <dgm:pt modelId="{7B975A13-8903-47CF-9372-88E25F0E70FF}" type="parTrans" cxnId="{CC0412E7-C9DA-483C-9E62-E1A9C224E0CB}">
      <dgm:prSet/>
      <dgm:spPr/>
      <dgm:t>
        <a:bodyPr/>
        <a:lstStyle/>
        <a:p>
          <a:endParaRPr lang="en-US"/>
        </a:p>
      </dgm:t>
    </dgm:pt>
    <dgm:pt modelId="{FC41CC6B-C265-41DC-ACD4-A8C1C8044729}" type="sibTrans" cxnId="{CC0412E7-C9DA-483C-9E62-E1A9C224E0CB}">
      <dgm:prSet/>
      <dgm:spPr/>
      <dgm:t>
        <a:bodyPr/>
        <a:lstStyle/>
        <a:p>
          <a:endParaRPr lang="en-US"/>
        </a:p>
      </dgm:t>
    </dgm:pt>
    <dgm:pt modelId="{94FB03B9-16A1-4071-A756-E171D8CB92D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Prototipo</a:t>
          </a:r>
          <a:endParaRPr lang="en-US" dirty="0"/>
        </a:p>
      </dgm:t>
    </dgm:pt>
    <dgm:pt modelId="{5C7EE26C-165D-47E0-8E2F-5A63DB7C6B7B}" type="parTrans" cxnId="{9D459000-1E60-4C71-A5E3-5082A0A08C09}">
      <dgm:prSet/>
      <dgm:spPr/>
      <dgm:t>
        <a:bodyPr/>
        <a:lstStyle/>
        <a:p>
          <a:endParaRPr lang="en-US"/>
        </a:p>
      </dgm:t>
    </dgm:pt>
    <dgm:pt modelId="{F521005D-7CB2-46DD-9F63-1B1186611A8C}" type="sibTrans" cxnId="{9D459000-1E60-4C71-A5E3-5082A0A08C09}">
      <dgm:prSet/>
      <dgm:spPr/>
      <dgm:t>
        <a:bodyPr/>
        <a:lstStyle/>
        <a:p>
          <a:endParaRPr lang="en-US"/>
        </a:p>
      </dgm:t>
    </dgm:pt>
    <dgm:pt modelId="{A5508E23-27DA-4DF7-951D-6B27FE7451A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Producto</a:t>
          </a:r>
          <a:r>
            <a:rPr lang="en-US" dirty="0" smtClean="0"/>
            <a:t> Viable</a:t>
          </a:r>
          <a:endParaRPr lang="en-US" dirty="0"/>
        </a:p>
      </dgm:t>
    </dgm:pt>
    <dgm:pt modelId="{43663B29-6526-4900-AE03-7197E076B4F4}" type="parTrans" cxnId="{C63156E0-15C4-4DEC-9AB1-2DAE6B0866B1}">
      <dgm:prSet/>
      <dgm:spPr/>
      <dgm:t>
        <a:bodyPr/>
        <a:lstStyle/>
        <a:p>
          <a:endParaRPr lang="en-US"/>
        </a:p>
      </dgm:t>
    </dgm:pt>
    <dgm:pt modelId="{48C5F1C7-6C9D-4E18-B755-9955B94FB15F}" type="sibTrans" cxnId="{C63156E0-15C4-4DEC-9AB1-2DAE6B0866B1}">
      <dgm:prSet/>
      <dgm:spPr/>
      <dgm:t>
        <a:bodyPr/>
        <a:lstStyle/>
        <a:p>
          <a:endParaRPr lang="en-US"/>
        </a:p>
      </dgm:t>
    </dgm:pt>
    <dgm:pt modelId="{B9050666-049B-4A30-9BB5-2F1D6F4DA3EF}" type="pres">
      <dgm:prSet presAssocID="{0460DC40-CBF8-4A96-BEFD-F8D858929E5B}" presName="Name0" presStyleCnt="0">
        <dgm:presLayoutVars>
          <dgm:dir/>
          <dgm:animLvl val="lvl"/>
          <dgm:resizeHandles val="exact"/>
        </dgm:presLayoutVars>
      </dgm:prSet>
      <dgm:spPr/>
    </dgm:pt>
    <dgm:pt modelId="{9AEA1CC0-ADD7-4D11-A3A6-1A5C0A822055}" type="pres">
      <dgm:prSet presAssocID="{CC6D2576-C5E3-40CB-86C2-EA26090B0B8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0DED-7EFE-4D65-B695-D720E423D2A6}" type="pres">
      <dgm:prSet presAssocID="{21A3C376-D58C-4882-8123-CD017D9C5F70}" presName="parTxOnlySpace" presStyleCnt="0"/>
      <dgm:spPr/>
    </dgm:pt>
    <dgm:pt modelId="{F3C0AD4D-68B9-4A4A-BD74-BBDD9AD3EB88}" type="pres">
      <dgm:prSet presAssocID="{F669997E-E82B-48F9-9B10-2558B40A980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A8C94-6690-4406-AEA3-58B3B3E607DE}" type="pres">
      <dgm:prSet presAssocID="{F1985FB4-BEAA-47A9-A981-7921AE3A0583}" presName="parTxOnlySpace" presStyleCnt="0"/>
      <dgm:spPr/>
    </dgm:pt>
    <dgm:pt modelId="{DBCE4C1A-124B-4498-8881-2104FCB49DC6}" type="pres">
      <dgm:prSet presAssocID="{156651B5-63B0-47D4-A068-E5EE42E4412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36E37-809E-4EFA-A454-66DD2B872B60}" type="pres">
      <dgm:prSet presAssocID="{FC41CC6B-C265-41DC-ACD4-A8C1C8044729}" presName="parTxOnlySpace" presStyleCnt="0"/>
      <dgm:spPr/>
    </dgm:pt>
    <dgm:pt modelId="{9BBD8395-B6B0-4AA6-89EB-32C3AD81B8D3}" type="pres">
      <dgm:prSet presAssocID="{94FB03B9-16A1-4071-A756-E171D8CB92D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95660-E39C-4BB5-AF25-DF725556D893}" type="pres">
      <dgm:prSet presAssocID="{F521005D-7CB2-46DD-9F63-1B1186611A8C}" presName="parTxOnlySpace" presStyleCnt="0"/>
      <dgm:spPr/>
    </dgm:pt>
    <dgm:pt modelId="{336B8B45-596A-450F-959D-98CD91477D0E}" type="pres">
      <dgm:prSet presAssocID="{A5508E23-27DA-4DF7-951D-6B27FE7451A6}" presName="parTxOnly" presStyleLbl="node1" presStyleIdx="4" presStyleCnt="5" custLinFactNeighborY="6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776C4-D187-44C5-ADE5-582F5E1C56D6}" type="presOf" srcId="{CC6D2576-C5E3-40CB-86C2-EA26090B0B87}" destId="{9AEA1CC0-ADD7-4D11-A3A6-1A5C0A822055}" srcOrd="0" destOrd="0" presId="urn:microsoft.com/office/officeart/2005/8/layout/chevron1"/>
    <dgm:cxn modelId="{A31D12A9-906F-4CBC-8414-A66D419C0534}" type="presOf" srcId="{0460DC40-CBF8-4A96-BEFD-F8D858929E5B}" destId="{B9050666-049B-4A30-9BB5-2F1D6F4DA3EF}" srcOrd="0" destOrd="0" presId="urn:microsoft.com/office/officeart/2005/8/layout/chevron1"/>
    <dgm:cxn modelId="{094889FC-2970-4796-8646-C0C4A4052AD5}" srcId="{0460DC40-CBF8-4A96-BEFD-F8D858929E5B}" destId="{CC6D2576-C5E3-40CB-86C2-EA26090B0B87}" srcOrd="0" destOrd="0" parTransId="{1C69709E-968F-48D2-9E2D-9037B3BACC81}" sibTransId="{21A3C376-D58C-4882-8123-CD017D9C5F70}"/>
    <dgm:cxn modelId="{9D459000-1E60-4C71-A5E3-5082A0A08C09}" srcId="{0460DC40-CBF8-4A96-BEFD-F8D858929E5B}" destId="{94FB03B9-16A1-4071-A756-E171D8CB92D2}" srcOrd="3" destOrd="0" parTransId="{5C7EE26C-165D-47E0-8E2F-5A63DB7C6B7B}" sibTransId="{F521005D-7CB2-46DD-9F63-1B1186611A8C}"/>
    <dgm:cxn modelId="{703B1376-A335-4EF9-9EF3-AF7B2C687BE9}" type="presOf" srcId="{F669997E-E82B-48F9-9B10-2558B40A9809}" destId="{F3C0AD4D-68B9-4A4A-BD74-BBDD9AD3EB88}" srcOrd="0" destOrd="0" presId="urn:microsoft.com/office/officeart/2005/8/layout/chevron1"/>
    <dgm:cxn modelId="{26B1E47A-A20C-4A5F-A223-F617242D1C38}" type="presOf" srcId="{94FB03B9-16A1-4071-A756-E171D8CB92D2}" destId="{9BBD8395-B6B0-4AA6-89EB-32C3AD81B8D3}" srcOrd="0" destOrd="0" presId="urn:microsoft.com/office/officeart/2005/8/layout/chevron1"/>
    <dgm:cxn modelId="{B5DE457D-29F8-436F-A4D4-057A4253A270}" type="presOf" srcId="{A5508E23-27DA-4DF7-951D-6B27FE7451A6}" destId="{336B8B45-596A-450F-959D-98CD91477D0E}" srcOrd="0" destOrd="0" presId="urn:microsoft.com/office/officeart/2005/8/layout/chevron1"/>
    <dgm:cxn modelId="{21AFF075-C2EE-44E7-8190-11B9789D75E6}" srcId="{0460DC40-CBF8-4A96-BEFD-F8D858929E5B}" destId="{F669997E-E82B-48F9-9B10-2558B40A9809}" srcOrd="1" destOrd="0" parTransId="{EA4695B1-D97E-4536-8F96-6AF086F41DFF}" sibTransId="{F1985FB4-BEAA-47A9-A981-7921AE3A0583}"/>
    <dgm:cxn modelId="{309C44ED-45E4-4241-B8B9-CFFD22479840}" type="presOf" srcId="{156651B5-63B0-47D4-A068-E5EE42E44121}" destId="{DBCE4C1A-124B-4498-8881-2104FCB49DC6}" srcOrd="0" destOrd="0" presId="urn:microsoft.com/office/officeart/2005/8/layout/chevron1"/>
    <dgm:cxn modelId="{C63156E0-15C4-4DEC-9AB1-2DAE6B0866B1}" srcId="{0460DC40-CBF8-4A96-BEFD-F8D858929E5B}" destId="{A5508E23-27DA-4DF7-951D-6B27FE7451A6}" srcOrd="4" destOrd="0" parTransId="{43663B29-6526-4900-AE03-7197E076B4F4}" sibTransId="{48C5F1C7-6C9D-4E18-B755-9955B94FB15F}"/>
    <dgm:cxn modelId="{CC0412E7-C9DA-483C-9E62-E1A9C224E0CB}" srcId="{0460DC40-CBF8-4A96-BEFD-F8D858929E5B}" destId="{156651B5-63B0-47D4-A068-E5EE42E44121}" srcOrd="2" destOrd="0" parTransId="{7B975A13-8903-47CF-9372-88E25F0E70FF}" sibTransId="{FC41CC6B-C265-41DC-ACD4-A8C1C8044729}"/>
    <dgm:cxn modelId="{976BE589-AC4A-4C46-B180-6305B760F618}" type="presParOf" srcId="{B9050666-049B-4A30-9BB5-2F1D6F4DA3EF}" destId="{9AEA1CC0-ADD7-4D11-A3A6-1A5C0A822055}" srcOrd="0" destOrd="0" presId="urn:microsoft.com/office/officeart/2005/8/layout/chevron1"/>
    <dgm:cxn modelId="{5C925D29-66C4-4545-8DDD-4ED38B1B9B69}" type="presParOf" srcId="{B9050666-049B-4A30-9BB5-2F1D6F4DA3EF}" destId="{C9C90DED-7EFE-4D65-B695-D720E423D2A6}" srcOrd="1" destOrd="0" presId="urn:microsoft.com/office/officeart/2005/8/layout/chevron1"/>
    <dgm:cxn modelId="{CE2492CC-B168-4880-9765-010A8263D25B}" type="presParOf" srcId="{B9050666-049B-4A30-9BB5-2F1D6F4DA3EF}" destId="{F3C0AD4D-68B9-4A4A-BD74-BBDD9AD3EB88}" srcOrd="2" destOrd="0" presId="urn:microsoft.com/office/officeart/2005/8/layout/chevron1"/>
    <dgm:cxn modelId="{E580A49D-5CDA-4EBC-A89A-54093F824B5B}" type="presParOf" srcId="{B9050666-049B-4A30-9BB5-2F1D6F4DA3EF}" destId="{B89A8C94-6690-4406-AEA3-58B3B3E607DE}" srcOrd="3" destOrd="0" presId="urn:microsoft.com/office/officeart/2005/8/layout/chevron1"/>
    <dgm:cxn modelId="{80B9CF97-E559-47D2-93C0-D136561D5341}" type="presParOf" srcId="{B9050666-049B-4A30-9BB5-2F1D6F4DA3EF}" destId="{DBCE4C1A-124B-4498-8881-2104FCB49DC6}" srcOrd="4" destOrd="0" presId="urn:microsoft.com/office/officeart/2005/8/layout/chevron1"/>
    <dgm:cxn modelId="{5B1A0C1F-8D77-415B-A030-27EF238B40A6}" type="presParOf" srcId="{B9050666-049B-4A30-9BB5-2F1D6F4DA3EF}" destId="{E1536E37-809E-4EFA-A454-66DD2B872B60}" srcOrd="5" destOrd="0" presId="urn:microsoft.com/office/officeart/2005/8/layout/chevron1"/>
    <dgm:cxn modelId="{2AE8D216-A0C2-4934-803D-4891CA9D41DE}" type="presParOf" srcId="{B9050666-049B-4A30-9BB5-2F1D6F4DA3EF}" destId="{9BBD8395-B6B0-4AA6-89EB-32C3AD81B8D3}" srcOrd="6" destOrd="0" presId="urn:microsoft.com/office/officeart/2005/8/layout/chevron1"/>
    <dgm:cxn modelId="{5D3E73FD-2D14-42DD-913E-62C09451B8D7}" type="presParOf" srcId="{B9050666-049B-4A30-9BB5-2F1D6F4DA3EF}" destId="{E7795660-E39C-4BB5-AF25-DF725556D893}" srcOrd="7" destOrd="0" presId="urn:microsoft.com/office/officeart/2005/8/layout/chevron1"/>
    <dgm:cxn modelId="{A6117C69-39FB-4611-BBA2-13E6231ED540}" type="presParOf" srcId="{B9050666-049B-4A30-9BB5-2F1D6F4DA3EF}" destId="{336B8B45-596A-450F-959D-98CD91477D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A1CC0-ADD7-4D11-A3A6-1A5C0A822055}">
      <dsp:nvSpPr>
        <dsp:cNvPr id="0" name=""/>
        <dsp:cNvSpPr/>
      </dsp:nvSpPr>
      <dsp:spPr>
        <a:xfrm>
          <a:off x="2692" y="1359790"/>
          <a:ext cx="2396644" cy="958657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Idea</a:t>
          </a:r>
          <a:endParaRPr lang="en-US" sz="1500" kern="1200" dirty="0"/>
        </a:p>
      </dsp:txBody>
      <dsp:txXfrm>
        <a:off x="482021" y="1359790"/>
        <a:ext cx="1437987" cy="958657"/>
      </dsp:txXfrm>
    </dsp:sp>
    <dsp:sp modelId="{F3C0AD4D-68B9-4A4A-BD74-BBDD9AD3EB88}">
      <dsp:nvSpPr>
        <dsp:cNvPr id="0" name=""/>
        <dsp:cNvSpPr/>
      </dsp:nvSpPr>
      <dsp:spPr>
        <a:xfrm>
          <a:off x="2159672" y="1359790"/>
          <a:ext cx="2396644" cy="958657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Pruebas</a:t>
          </a:r>
          <a:r>
            <a:rPr lang="en-US" sz="1500" kern="1200" dirty="0" smtClean="0"/>
            <a:t> de </a:t>
          </a:r>
          <a:r>
            <a:rPr lang="en-US" sz="1500" kern="1200" dirty="0" err="1" smtClean="0"/>
            <a:t>Laboratorio</a:t>
          </a:r>
          <a:endParaRPr lang="en-US" sz="1500" kern="1200" dirty="0"/>
        </a:p>
      </dsp:txBody>
      <dsp:txXfrm>
        <a:off x="2639001" y="1359790"/>
        <a:ext cx="1437987" cy="958657"/>
      </dsp:txXfrm>
    </dsp:sp>
    <dsp:sp modelId="{DBCE4C1A-124B-4498-8881-2104FCB49DC6}">
      <dsp:nvSpPr>
        <dsp:cNvPr id="0" name=""/>
        <dsp:cNvSpPr/>
      </dsp:nvSpPr>
      <dsp:spPr>
        <a:xfrm>
          <a:off x="4316652" y="1359790"/>
          <a:ext cx="2396644" cy="958657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Resultados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contundentes</a:t>
          </a:r>
          <a:endParaRPr lang="en-US" sz="1500" kern="1200" dirty="0"/>
        </a:p>
      </dsp:txBody>
      <dsp:txXfrm>
        <a:off x="4795981" y="1359790"/>
        <a:ext cx="1437987" cy="958657"/>
      </dsp:txXfrm>
    </dsp:sp>
    <dsp:sp modelId="{9BBD8395-B6B0-4AA6-89EB-32C3AD81B8D3}">
      <dsp:nvSpPr>
        <dsp:cNvPr id="0" name=""/>
        <dsp:cNvSpPr/>
      </dsp:nvSpPr>
      <dsp:spPr>
        <a:xfrm>
          <a:off x="6473632" y="1359790"/>
          <a:ext cx="2396644" cy="958657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Prototipo</a:t>
          </a:r>
          <a:endParaRPr lang="en-US" sz="1500" kern="1200" dirty="0"/>
        </a:p>
      </dsp:txBody>
      <dsp:txXfrm>
        <a:off x="6952961" y="1359790"/>
        <a:ext cx="1437987" cy="958657"/>
      </dsp:txXfrm>
    </dsp:sp>
    <dsp:sp modelId="{336B8B45-596A-450F-959D-98CD91477D0E}">
      <dsp:nvSpPr>
        <dsp:cNvPr id="0" name=""/>
        <dsp:cNvSpPr/>
      </dsp:nvSpPr>
      <dsp:spPr>
        <a:xfrm>
          <a:off x="8630612" y="1419437"/>
          <a:ext cx="2396644" cy="958657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Producto</a:t>
          </a:r>
          <a:r>
            <a:rPr lang="en-US" sz="1500" kern="1200" dirty="0" smtClean="0"/>
            <a:t> Viable</a:t>
          </a:r>
          <a:endParaRPr lang="en-US" sz="1500" kern="1200" dirty="0"/>
        </a:p>
      </dsp:txBody>
      <dsp:txXfrm>
        <a:off x="9109941" y="1419437"/>
        <a:ext cx="1437987" cy="95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4CE55-EF40-4FEA-A9BA-7A32D8C332AA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9C72D-72A0-455C-8489-05245D8F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C72D-72A0-455C-8489-05245D8F1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70A3-3009-4487-B53B-A14958FC4425}" type="slidenum">
              <a:rPr lang="en-US"/>
              <a:pPr/>
              <a:t>9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1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4D2F8-B82D-413A-A8A5-DA958D4DFEEA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68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5D73-3CF6-4A11-8AF9-6B9CF47FD484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5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1FB9-770C-49F4-A955-81E949390051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2362-B61F-4838-8FAF-8546BC6FB0E3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48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0B83-4E5A-4986-AA1C-F7FC0A170B89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850D-814C-4ABC-98F0-3520666E350F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23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BC2-0138-42C2-8EA6-D4E66A4A0A37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9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6A39-33B5-4709-9C2F-9EDC9428088F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6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4FF9-4629-4D90-A014-74637A307FD2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BC0-0323-49F5-9B4C-B0E6F6D1AE74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A925-9E13-48FC-9943-DBB776BA5F6C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4E99-B437-4668-B828-2274A2F7B0E6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1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878C-C186-4CDB-A80D-F4C7D770484B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9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DB1-79A6-4055-92B8-D0CD95364393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0A38-DC29-4CD5-9206-7003DA07A111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2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F707-3A6F-4DB8-8011-384ABD092C20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F0E3-0B4B-4CA7-800B-FFF528E46CA4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0D52-FE1B-40C6-89DB-D8EB21A27BF3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00768"/>
            <a:ext cx="8915399" cy="1106902"/>
          </a:xfrm>
        </p:spPr>
        <p:txBody>
          <a:bodyPr/>
          <a:lstStyle/>
          <a:p>
            <a:r>
              <a:rPr lang="es-CO" b="1" noProof="0" dirty="0" smtClean="0"/>
              <a:t>La Propiedad Intelectual</a:t>
            </a:r>
            <a:endParaRPr lang="es-CO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3605518"/>
            <a:ext cx="4120681" cy="2318763"/>
          </a:xfrm>
        </p:spPr>
        <p:txBody>
          <a:bodyPr>
            <a:noAutofit/>
          </a:bodyPr>
          <a:lstStyle/>
          <a:p>
            <a:r>
              <a:rPr lang="es-CO" sz="2400" noProof="0" dirty="0" err="1" smtClean="0"/>
              <a:t>Josiah</a:t>
            </a:r>
            <a:r>
              <a:rPr lang="es-CO" sz="2400" noProof="0" dirty="0" smtClean="0"/>
              <a:t> </a:t>
            </a:r>
            <a:r>
              <a:rPr lang="es-CO" sz="2400" noProof="0" dirty="0" err="1" smtClean="0"/>
              <a:t>Hernandez</a:t>
            </a:r>
            <a:endParaRPr lang="es-CO" sz="2400" noProof="0" dirty="0" smtClean="0"/>
          </a:p>
          <a:p>
            <a:r>
              <a:rPr lang="es-CO" sz="2400" noProof="0" dirty="0" smtClean="0"/>
              <a:t>Director de la OPITT UPRM</a:t>
            </a:r>
          </a:p>
          <a:p>
            <a:r>
              <a:rPr lang="es-CO" sz="2400" noProof="0" dirty="0" err="1" smtClean="0"/>
              <a:t>Stefani</a:t>
            </a:r>
            <a:r>
              <a:rPr lang="es-CO" sz="2400" noProof="0" dirty="0" smtClean="0"/>
              <a:t> – 319</a:t>
            </a:r>
          </a:p>
          <a:p>
            <a:r>
              <a:rPr lang="es-CO" sz="2400" noProof="0" dirty="0" smtClean="0"/>
              <a:t>opitt@uprm.edu</a:t>
            </a:r>
            <a:endParaRPr lang="es-CO" sz="24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0" y="4088295"/>
            <a:ext cx="1941749" cy="19417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 descr="http://2.bp.blogspot.com/_ef_M4U2nwus/TLgn5o61AKI/AAAAAAAAFAQ/R89n7LqF22Q/s1600/USPTO+S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2497347"/>
            <a:ext cx="2093269" cy="2032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208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0A1C7-5FFC-4743-9E83-02FFFB624B0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CO" sz="4000" noProof="0" dirty="0" smtClean="0"/>
              <a:t>Tipos de Solicitudes de Patentes</a:t>
            </a:r>
            <a:endParaRPr lang="es-CO" sz="4000" noProof="0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574924" cy="45005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s-CO" sz="2000" noProof="0" dirty="0" smtClean="0"/>
              <a:t>“Provisional </a:t>
            </a:r>
            <a:r>
              <a:rPr lang="es-CO" sz="2000" noProof="0" dirty="0" err="1" smtClean="0"/>
              <a:t>Patent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Application</a:t>
            </a:r>
            <a:r>
              <a:rPr lang="es-CO" sz="2000" noProof="0" dirty="0" smtClean="0"/>
              <a:t>”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000" noProof="0" dirty="0" smtClean="0"/>
              <a:t>De utilidad: “Non-provisional (</a:t>
            </a:r>
            <a:r>
              <a:rPr lang="es-CO" sz="2000" noProof="0" dirty="0" err="1" smtClean="0"/>
              <a:t>Utility</a:t>
            </a:r>
            <a:r>
              <a:rPr lang="es-CO" sz="2000" noProof="0" dirty="0" smtClean="0"/>
              <a:t>) </a:t>
            </a:r>
            <a:r>
              <a:rPr lang="es-CO" sz="2000" noProof="0" dirty="0" err="1" smtClean="0"/>
              <a:t>Patent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Application</a:t>
            </a:r>
            <a:r>
              <a:rPr lang="es-CO" sz="2000" noProof="0" dirty="0" smtClean="0"/>
              <a:t>” – plazo de 20 años (a partir de la fecha de presentación)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000" noProof="0" dirty="0" smtClean="0"/>
              <a:t>De diseño: “</a:t>
            </a:r>
            <a:r>
              <a:rPr lang="es-CO" sz="2000" noProof="0" dirty="0" err="1" smtClean="0"/>
              <a:t>Design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Patent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Application</a:t>
            </a:r>
            <a:r>
              <a:rPr lang="es-CO" sz="2000" noProof="0" dirty="0" smtClean="0"/>
              <a:t>” – plazo de 14 años (a partir de la emisión, otorgamiento)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000" noProof="0" dirty="0" smtClean="0"/>
              <a:t>“</a:t>
            </a:r>
            <a:r>
              <a:rPr lang="es-CO" sz="2000" noProof="0" dirty="0" err="1" smtClean="0"/>
              <a:t>Plant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Patent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Application</a:t>
            </a:r>
            <a:r>
              <a:rPr lang="es-CO" sz="2000" noProof="0" dirty="0" smtClean="0"/>
              <a:t>” – plazo de 20 años (a partir de la presentación)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s-CO" sz="2000" noProof="0" dirty="0" smtClean="0"/>
              <a:t>“International </a:t>
            </a:r>
            <a:r>
              <a:rPr lang="es-CO" sz="2000" noProof="0" dirty="0" err="1" smtClean="0"/>
              <a:t>Patent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Application</a:t>
            </a:r>
            <a:r>
              <a:rPr lang="es-CO" sz="2000" noProof="0" dirty="0" smtClean="0"/>
              <a:t>” (PCT)</a:t>
            </a: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7924800" y="6019801"/>
            <a:ext cx="25146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</a:rPr>
              <a:t>http://www.uspto.gov/web/patents/types.htm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35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noProof="0" dirty="0" smtClean="0"/>
              <a:t>¿Porqué las patentes son tan importantes?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1905000"/>
            <a:ext cx="8267678" cy="3777622"/>
          </a:xfrm>
        </p:spPr>
        <p:txBody>
          <a:bodyPr>
            <a:noAutofit/>
          </a:bodyPr>
          <a:lstStyle/>
          <a:p>
            <a:pPr algn="just"/>
            <a:r>
              <a:rPr lang="es-CO" sz="2000" noProof="0" dirty="0" smtClean="0"/>
              <a:t>Incentivan a la investigación y desarrollo (R&amp;D) </a:t>
            </a:r>
          </a:p>
          <a:p>
            <a:pPr algn="just"/>
            <a:r>
              <a:rPr lang="es-CO" sz="2000" noProof="0" dirty="0" smtClean="0"/>
              <a:t>Justifica los altos costos de Investigación y desarrollo por medio de un monopolio temporero </a:t>
            </a:r>
          </a:p>
          <a:p>
            <a:pPr algn="just"/>
            <a:r>
              <a:rPr lang="es-CO" sz="2000" noProof="0" dirty="0" smtClean="0"/>
              <a:t>Cuando se otorga una patente, se divulga los detalles de la invención. </a:t>
            </a:r>
          </a:p>
          <a:p>
            <a:pPr algn="just"/>
            <a:r>
              <a:rPr lang="es-CO" sz="2000" noProof="0" dirty="0" smtClean="0"/>
              <a:t>Las patentes provee la oportunidad a cualquier persona de proteger y comercializar sus innovaciones sin capital inicial. El inventor puede recibir un ingreso vendiendo la patente o licenciándola.</a:t>
            </a:r>
          </a:p>
          <a:p>
            <a:pPr algn="just"/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4" descr="http://images.clipartpanda.com/money-clipart-aTepRo6T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90" y="4840046"/>
            <a:ext cx="2008495" cy="18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970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noProof="0" dirty="0" smtClean="0"/>
              <a:t>¿Como Podemos Aprovechar La PI A Través De La Comercialización?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7134337" cy="3777622"/>
          </a:xfrm>
        </p:spPr>
        <p:txBody>
          <a:bodyPr>
            <a:normAutofit/>
          </a:bodyPr>
          <a:lstStyle/>
          <a:p>
            <a:pPr algn="just"/>
            <a:r>
              <a:rPr lang="es-CO" sz="2000" noProof="0" dirty="0" smtClean="0"/>
              <a:t>Licencias</a:t>
            </a:r>
          </a:p>
          <a:p>
            <a:pPr lvl="1" algn="just"/>
            <a:r>
              <a:rPr lang="es-CO" dirty="0" smtClean="0"/>
              <a:t>IBM</a:t>
            </a:r>
          </a:p>
          <a:p>
            <a:pPr lvl="1" algn="just"/>
            <a:r>
              <a:rPr lang="es-CO" noProof="0" dirty="0" smtClean="0"/>
              <a:t>Texas Instruments</a:t>
            </a:r>
          </a:p>
          <a:p>
            <a:pPr algn="just"/>
            <a:r>
              <a:rPr lang="es-CO" sz="2000" noProof="0" dirty="0" smtClean="0"/>
              <a:t>Vendiendo patente</a:t>
            </a:r>
          </a:p>
          <a:p>
            <a:pPr algn="just"/>
            <a:r>
              <a:rPr lang="es-CO" sz="2000" dirty="0"/>
              <a:t>Capital inicial para empresas incipientes “</a:t>
            </a:r>
            <a:r>
              <a:rPr lang="es-CO" sz="2000" dirty="0" err="1"/>
              <a:t>start</a:t>
            </a:r>
            <a:r>
              <a:rPr lang="es-CO" sz="2000" dirty="0"/>
              <a:t>-ups</a:t>
            </a:r>
            <a:r>
              <a:rPr lang="es-CO" sz="2000" dirty="0" smtClean="0"/>
              <a:t>”</a:t>
            </a:r>
            <a:endParaRPr lang="es-CO" sz="2000" noProof="0" dirty="0" smtClean="0"/>
          </a:p>
          <a:p>
            <a:pPr algn="just"/>
            <a:r>
              <a:rPr lang="es-CO" sz="2000" noProof="0" dirty="0" smtClean="0"/>
              <a:t>Donando patentes (deducible)</a:t>
            </a:r>
          </a:p>
          <a:p>
            <a:pPr algn="just"/>
            <a:r>
              <a:rPr lang="es-CO" sz="2000" noProof="0" dirty="0" err="1" smtClean="0"/>
              <a:t>Patent</a:t>
            </a:r>
            <a:r>
              <a:rPr lang="es-CO" sz="2000" noProof="0" dirty="0" smtClean="0"/>
              <a:t> pools y cobrando membresía por el derecho de patentes dentro del portafolio</a:t>
            </a:r>
          </a:p>
          <a:p>
            <a:pPr algn="just"/>
            <a:r>
              <a:rPr lang="es-CO" sz="2000" noProof="0" dirty="0" smtClean="0"/>
              <a:t>Litigación </a:t>
            </a:r>
          </a:p>
          <a:p>
            <a:pPr algn="just"/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321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 La UPR </a:t>
            </a:r>
            <a:r>
              <a:rPr lang="en-US" dirty="0" err="1"/>
              <a:t>S</a:t>
            </a:r>
            <a:r>
              <a:rPr lang="en-US" dirty="0" err="1" smtClean="0"/>
              <a:t>obre</a:t>
            </a:r>
            <a:r>
              <a:rPr lang="en-US" dirty="0" smtClean="0"/>
              <a:t> La </a:t>
            </a:r>
            <a:r>
              <a:rPr lang="en-US" dirty="0" err="1" smtClean="0"/>
              <a:t>Propiedad</a:t>
            </a:r>
            <a:r>
              <a:rPr lang="en-US" dirty="0" smtClean="0"/>
              <a:t> </a:t>
            </a:r>
            <a:r>
              <a:rPr lang="en-US" dirty="0" err="1" smtClean="0"/>
              <a:t>Intelectual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2133600"/>
            <a:ext cx="10193033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entury Gothic" charset="0"/>
              </a:rPr>
              <a:t>Según</a:t>
            </a:r>
            <a:r>
              <a:rPr lang="en-US" sz="2800" dirty="0" smtClean="0">
                <a:latin typeface="Century Gothic" charset="0"/>
              </a:rPr>
              <a:t> la </a:t>
            </a:r>
            <a:r>
              <a:rPr lang="en-US" sz="2800" dirty="0" err="1" smtClean="0">
                <a:latin typeface="Century Gothic" charset="0"/>
              </a:rPr>
              <a:t>política</a:t>
            </a:r>
            <a:r>
              <a:rPr lang="en-US" sz="2800" dirty="0" smtClean="0">
                <a:latin typeface="Century Gothic" charset="0"/>
              </a:rPr>
              <a:t> de la UPR(Cert</a:t>
            </a:r>
            <a:r>
              <a:rPr lang="en-US" sz="2800" dirty="0">
                <a:latin typeface="Century Gothic" charset="0"/>
              </a:rPr>
              <a:t>. 132, 2002-03) </a:t>
            </a:r>
            <a:r>
              <a:rPr lang="en-US" sz="2800" dirty="0" smtClean="0">
                <a:latin typeface="Century Gothic" charset="0"/>
              </a:rPr>
              <a:t>La </a:t>
            </a:r>
            <a:r>
              <a:rPr lang="en-US" sz="2800" dirty="0" err="1" smtClean="0">
                <a:latin typeface="Century Gothic" charset="0"/>
              </a:rPr>
              <a:t>propiedad</a:t>
            </a:r>
            <a:r>
              <a:rPr lang="en-US" sz="2800" dirty="0" smtClean="0">
                <a:latin typeface="Century Gothic" charset="0"/>
              </a:rPr>
              <a:t> </a:t>
            </a:r>
            <a:r>
              <a:rPr lang="en-US" sz="2800" dirty="0" err="1" smtClean="0">
                <a:latin typeface="Century Gothic" charset="0"/>
              </a:rPr>
              <a:t>intelectual</a:t>
            </a:r>
            <a:r>
              <a:rPr lang="en-US" sz="2800" dirty="0" smtClean="0">
                <a:latin typeface="Century Gothic" charset="0"/>
              </a:rPr>
              <a:t> </a:t>
            </a:r>
            <a:r>
              <a:rPr lang="en-US" sz="2800" dirty="0" err="1" smtClean="0">
                <a:latin typeface="Century Gothic" charset="0"/>
              </a:rPr>
              <a:t>desarrollado</a:t>
            </a:r>
            <a:r>
              <a:rPr lang="en-US" sz="2800" dirty="0" smtClean="0">
                <a:latin typeface="Century Gothic" charset="0"/>
              </a:rPr>
              <a:t> con </a:t>
            </a:r>
            <a:r>
              <a:rPr lang="en-US" sz="2800" dirty="0" err="1" smtClean="0">
                <a:latin typeface="Century Gothic" charset="0"/>
              </a:rPr>
              <a:t>recursos</a:t>
            </a:r>
            <a:r>
              <a:rPr lang="en-US" sz="2800" dirty="0" smtClean="0">
                <a:latin typeface="Century Gothic" charset="0"/>
              </a:rPr>
              <a:t> de la Universidad le </a:t>
            </a:r>
            <a:r>
              <a:rPr lang="en-US" sz="2800" dirty="0" err="1" smtClean="0">
                <a:latin typeface="Century Gothic" charset="0"/>
              </a:rPr>
              <a:t>pertenece</a:t>
            </a:r>
            <a:r>
              <a:rPr lang="en-US" sz="2800" dirty="0" smtClean="0">
                <a:latin typeface="Century Gothic" charset="0"/>
              </a:rPr>
              <a:t> a la Universidad.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entury Gothic" charset="0"/>
              </a:rPr>
              <a:t>La </a:t>
            </a:r>
            <a:r>
              <a:rPr lang="en-US" sz="2800" dirty="0" err="1" smtClean="0">
                <a:latin typeface="Century Gothic" charset="0"/>
              </a:rPr>
              <a:t>regalía</a:t>
            </a:r>
            <a:r>
              <a:rPr lang="en-US" sz="2800" dirty="0" smtClean="0">
                <a:latin typeface="Century Gothic" charset="0"/>
              </a:rPr>
              <a:t> y los </a:t>
            </a:r>
            <a:r>
              <a:rPr lang="en-US" sz="2800" dirty="0" err="1" smtClean="0">
                <a:latin typeface="Century Gothic" charset="0"/>
              </a:rPr>
              <a:t>ingresos</a:t>
            </a:r>
            <a:r>
              <a:rPr lang="en-US" sz="2800" dirty="0" smtClean="0">
                <a:latin typeface="Century Gothic" charset="0"/>
              </a:rPr>
              <a:t> </a:t>
            </a:r>
            <a:r>
              <a:rPr lang="en-US" sz="2800" dirty="0" err="1" smtClean="0">
                <a:latin typeface="Century Gothic" charset="0"/>
              </a:rPr>
              <a:t>generado</a:t>
            </a:r>
            <a:r>
              <a:rPr lang="en-US" sz="2800" dirty="0" smtClean="0">
                <a:latin typeface="Century Gothic" charset="0"/>
              </a:rPr>
              <a:t> de la </a:t>
            </a:r>
            <a:r>
              <a:rPr lang="en-US" sz="2800" dirty="0" err="1" smtClean="0">
                <a:latin typeface="Century Gothic" charset="0"/>
              </a:rPr>
              <a:t>propiedad</a:t>
            </a:r>
            <a:r>
              <a:rPr lang="en-US" sz="2800" dirty="0" smtClean="0">
                <a:latin typeface="Century Gothic" charset="0"/>
              </a:rPr>
              <a:t> </a:t>
            </a:r>
            <a:r>
              <a:rPr lang="en-US" sz="2800" dirty="0" err="1" smtClean="0">
                <a:latin typeface="Century Gothic" charset="0"/>
              </a:rPr>
              <a:t>intelectual</a:t>
            </a:r>
            <a:r>
              <a:rPr lang="en-US" sz="2800" dirty="0" smtClean="0">
                <a:latin typeface="Century Gothic" charset="0"/>
              </a:rPr>
              <a:t> se </a:t>
            </a:r>
            <a:r>
              <a:rPr lang="en-US" sz="2800" dirty="0" err="1" smtClean="0">
                <a:latin typeface="Century Gothic" charset="0"/>
              </a:rPr>
              <a:t>comparte</a:t>
            </a:r>
            <a:r>
              <a:rPr lang="en-US" sz="2800" dirty="0" smtClean="0">
                <a:latin typeface="Century Gothic" charset="0"/>
              </a:rPr>
              <a:t> entre la Universidad y los </a:t>
            </a:r>
            <a:r>
              <a:rPr lang="en-US" sz="2800" dirty="0" err="1" smtClean="0">
                <a:latin typeface="Century Gothic" charset="0"/>
              </a:rPr>
              <a:t>inventores</a:t>
            </a:r>
            <a:r>
              <a:rPr lang="en-US" sz="2800" dirty="0" smtClean="0">
                <a:latin typeface="Century Gothic" charset="0"/>
              </a:rPr>
              <a:t>. </a:t>
            </a:r>
            <a:endParaRPr lang="en-US" sz="2800" dirty="0">
              <a:latin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</a:rPr>
              <a:t>33 1/3 % - </a:t>
            </a:r>
            <a:r>
              <a:rPr lang="en-US" sz="2400" dirty="0" smtClean="0">
                <a:latin typeface="Century Gothic" charset="0"/>
              </a:rPr>
              <a:t>inventor(</a:t>
            </a:r>
            <a:r>
              <a:rPr lang="en-US" sz="2400" dirty="0" err="1" smtClean="0">
                <a:latin typeface="Century Gothic" charset="0"/>
              </a:rPr>
              <a:t>es</a:t>
            </a:r>
            <a:r>
              <a:rPr lang="en-US" sz="2400" dirty="0" smtClean="0">
                <a:latin typeface="Century Gothic" charset="0"/>
              </a:rPr>
              <a:t>)</a:t>
            </a:r>
            <a:endParaRPr lang="en-US" sz="2400" dirty="0">
              <a:latin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</a:rPr>
              <a:t>56 2/3% - </a:t>
            </a:r>
            <a:r>
              <a:rPr lang="en-US" sz="2400" dirty="0" err="1" smtClean="0">
                <a:latin typeface="Century Gothic" charset="0"/>
              </a:rPr>
              <a:t>departamento</a:t>
            </a:r>
            <a:r>
              <a:rPr lang="en-US" sz="2400" dirty="0" smtClean="0">
                <a:latin typeface="Century Gothic" charset="0"/>
              </a:rPr>
              <a:t> del inventor</a:t>
            </a:r>
            <a:endParaRPr lang="en-US" sz="2400" dirty="0">
              <a:latin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entury Gothic" charset="0"/>
              </a:rPr>
              <a:t>10% - </a:t>
            </a:r>
            <a:r>
              <a:rPr lang="en-US" sz="2400" dirty="0" err="1" smtClean="0">
                <a:latin typeface="Century Gothic" charset="0"/>
              </a:rPr>
              <a:t>fondo</a:t>
            </a:r>
            <a:r>
              <a:rPr lang="en-US" sz="2400" dirty="0" smtClean="0">
                <a:latin typeface="Century Gothic" charset="0"/>
              </a:rPr>
              <a:t> especial de la UPR</a:t>
            </a:r>
            <a:endParaRPr lang="en-US" sz="2400" dirty="0">
              <a:latin typeface="Century 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entury Gothic" charset="0"/>
              </a:rPr>
              <a:t>Cantidad</a:t>
            </a:r>
            <a:r>
              <a:rPr lang="en-US" sz="2400" dirty="0" smtClean="0">
                <a:latin typeface="Century Gothic" charset="0"/>
              </a:rPr>
              <a:t> restante se </a:t>
            </a:r>
            <a:r>
              <a:rPr lang="en-US" sz="2400" dirty="0" err="1" smtClean="0">
                <a:latin typeface="Century Gothic" charset="0"/>
              </a:rPr>
              <a:t>usara</a:t>
            </a:r>
            <a:r>
              <a:rPr lang="en-US" sz="2400" dirty="0" smtClean="0">
                <a:latin typeface="Century Gothic" charset="0"/>
              </a:rPr>
              <a:t> para </a:t>
            </a:r>
            <a:r>
              <a:rPr lang="en-US" sz="2400" dirty="0" err="1" smtClean="0">
                <a:latin typeface="Century Gothic" charset="0"/>
              </a:rPr>
              <a:t>apoyar</a:t>
            </a:r>
            <a:r>
              <a:rPr lang="en-US" sz="2400" dirty="0" smtClean="0">
                <a:latin typeface="Century Gothic" charset="0"/>
              </a:rPr>
              <a:t> a los </a:t>
            </a:r>
            <a:r>
              <a:rPr lang="en-US" sz="2400" dirty="0" err="1" smtClean="0">
                <a:latin typeface="Century Gothic" charset="0"/>
              </a:rPr>
              <a:t>proyectos</a:t>
            </a:r>
            <a:r>
              <a:rPr lang="en-US" sz="2400" dirty="0" smtClean="0">
                <a:latin typeface="Century Gothic" charset="0"/>
              </a:rPr>
              <a:t> de </a:t>
            </a:r>
            <a:r>
              <a:rPr lang="en-US" sz="2400" dirty="0" err="1" smtClean="0">
                <a:latin typeface="Century Gothic" charset="0"/>
              </a:rPr>
              <a:t>investigación</a:t>
            </a:r>
            <a:r>
              <a:rPr lang="en-US" sz="2400" dirty="0" smtClean="0">
                <a:latin typeface="Century Gothic" charset="0"/>
              </a:rPr>
              <a:t> y </a:t>
            </a:r>
            <a:r>
              <a:rPr lang="en-US" sz="2400" dirty="0" err="1" smtClean="0">
                <a:latin typeface="Century Gothic" charset="0"/>
              </a:rPr>
              <a:t>desarrollo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0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00" y="127282"/>
            <a:ext cx="11029616" cy="10138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De La </a:t>
            </a:r>
            <a:r>
              <a:rPr lang="en-US" dirty="0" err="1" smtClean="0"/>
              <a:t>Innovación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2539033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3777025" y="4917335"/>
            <a:ext cx="383679" cy="291873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809081" y="3517763"/>
            <a:ext cx="378842" cy="32751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5499" y="1948428"/>
            <a:ext cx="2453078" cy="1425188"/>
          </a:xfrm>
          <a:prstGeom prst="ellipse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2721" y="2113090"/>
            <a:ext cx="2216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1) </a:t>
            </a:r>
            <a:r>
              <a:rPr lang="en-US" sz="1100" dirty="0" err="1" smtClean="0"/>
              <a:t>Defininr</a:t>
            </a:r>
            <a:r>
              <a:rPr lang="en-US" sz="1100" dirty="0" smtClean="0"/>
              <a:t> </a:t>
            </a:r>
            <a:r>
              <a:rPr lang="en-US" sz="1100" dirty="0" err="1" smtClean="0"/>
              <a:t>problema</a:t>
            </a:r>
            <a:endParaRPr lang="en-US" sz="1100" dirty="0" smtClean="0"/>
          </a:p>
          <a:p>
            <a:r>
              <a:rPr lang="en-US" sz="1100" dirty="0" smtClean="0"/>
              <a:t>2) </a:t>
            </a:r>
            <a:r>
              <a:rPr lang="en-US" sz="1100" dirty="0" err="1" smtClean="0"/>
              <a:t>Búsqueda</a:t>
            </a:r>
            <a:r>
              <a:rPr lang="en-US" sz="1100" dirty="0" smtClean="0"/>
              <a:t> de arte </a:t>
            </a:r>
            <a:r>
              <a:rPr lang="en-US" sz="1100" dirty="0" err="1" smtClean="0"/>
              <a:t>previa</a:t>
            </a:r>
            <a:endParaRPr lang="en-US" sz="1100" dirty="0" smtClean="0"/>
          </a:p>
          <a:p>
            <a:r>
              <a:rPr lang="en-US" sz="1100" dirty="0" smtClean="0"/>
              <a:t>3) Como se </a:t>
            </a:r>
            <a:r>
              <a:rPr lang="en-US" sz="1100" dirty="0" err="1" smtClean="0"/>
              <a:t>esta</a:t>
            </a:r>
            <a:r>
              <a:rPr lang="en-US" sz="1100" dirty="0" smtClean="0"/>
              <a:t> </a:t>
            </a:r>
            <a:r>
              <a:rPr lang="en-US" sz="1100" dirty="0" err="1" smtClean="0"/>
              <a:t>atendiendo</a:t>
            </a:r>
            <a:r>
              <a:rPr lang="en-US" sz="1100" dirty="0" smtClean="0"/>
              <a:t> </a:t>
            </a:r>
            <a:r>
              <a:rPr lang="en-US" sz="1100" dirty="0" err="1" smtClean="0"/>
              <a:t>problema</a:t>
            </a:r>
            <a:r>
              <a:rPr lang="en-US" sz="1100" dirty="0" smtClean="0"/>
              <a:t> hoy</a:t>
            </a:r>
          </a:p>
          <a:p>
            <a:r>
              <a:rPr lang="en-US" sz="1100" dirty="0" smtClean="0"/>
              <a:t>4) </a:t>
            </a:r>
            <a:r>
              <a:rPr lang="en-US" sz="1100" dirty="0" err="1" smtClean="0"/>
              <a:t>Elegir</a:t>
            </a:r>
            <a:r>
              <a:rPr lang="en-US" sz="1100" dirty="0" smtClean="0"/>
              <a:t> </a:t>
            </a:r>
            <a:r>
              <a:rPr lang="en-US" sz="1100" dirty="0" err="1" smtClean="0"/>
              <a:t>métodos</a:t>
            </a:r>
            <a:r>
              <a:rPr lang="en-US" sz="1100" dirty="0" smtClean="0"/>
              <a:t> para resolver </a:t>
            </a:r>
            <a:r>
              <a:rPr lang="en-US" sz="1100" dirty="0" err="1" smtClean="0"/>
              <a:t>problema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2741131" y="5354501"/>
            <a:ext cx="2340428" cy="1341408"/>
          </a:xfrm>
          <a:prstGeom prst="ellipse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9076" y="5665635"/>
            <a:ext cx="2786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100" dirty="0" err="1" smtClean="0"/>
              <a:t>Probar</a:t>
            </a:r>
            <a:r>
              <a:rPr lang="en-US" sz="1100" dirty="0" smtClean="0"/>
              <a:t> </a:t>
            </a:r>
            <a:r>
              <a:rPr lang="en-US" sz="1100" dirty="0" err="1" smtClean="0"/>
              <a:t>métodos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Verificar</a:t>
            </a:r>
            <a:r>
              <a:rPr lang="en-US" sz="1100" dirty="0" smtClean="0"/>
              <a:t> </a:t>
            </a:r>
            <a:r>
              <a:rPr lang="en-US" sz="1100" dirty="0" err="1" smtClean="0"/>
              <a:t>éxito</a:t>
            </a:r>
            <a:r>
              <a:rPr lang="en-US" sz="1100" dirty="0" smtClean="0"/>
              <a:t> de </a:t>
            </a:r>
            <a:r>
              <a:rPr lang="en-US" sz="1100" dirty="0" err="1" smtClean="0"/>
              <a:t>métodos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Escoger</a:t>
            </a:r>
            <a:r>
              <a:rPr lang="en-US" sz="1100" dirty="0" smtClean="0"/>
              <a:t> </a:t>
            </a:r>
            <a:r>
              <a:rPr lang="en-US" sz="1100" dirty="0" err="1" smtClean="0"/>
              <a:t>mejor</a:t>
            </a:r>
            <a:r>
              <a:rPr lang="en-US" sz="1100" dirty="0" smtClean="0"/>
              <a:t> </a:t>
            </a:r>
            <a:r>
              <a:rPr lang="en-US" sz="1100" dirty="0" err="1" smtClean="0"/>
              <a:t>método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smtClean="0"/>
              <a:t>Lab notebooks </a:t>
            </a:r>
            <a:endParaRPr lang="en-US" sz="1100" dirty="0"/>
          </a:p>
        </p:txBody>
      </p:sp>
      <p:sp>
        <p:nvSpPr>
          <p:cNvPr id="20" name="Oval 19"/>
          <p:cNvSpPr/>
          <p:nvPr/>
        </p:nvSpPr>
        <p:spPr>
          <a:xfrm>
            <a:off x="6912170" y="5325162"/>
            <a:ext cx="2376738" cy="1371067"/>
          </a:xfrm>
          <a:prstGeom prst="ellipse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89415" y="5605525"/>
            <a:ext cx="2351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100" dirty="0" err="1" smtClean="0"/>
              <a:t>Construir</a:t>
            </a:r>
            <a:r>
              <a:rPr lang="en-US" sz="1100" dirty="0" smtClean="0"/>
              <a:t> </a:t>
            </a:r>
            <a:r>
              <a:rPr lang="en-US" sz="1100" dirty="0" err="1" smtClean="0"/>
              <a:t>prototipo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Transición</a:t>
            </a:r>
            <a:r>
              <a:rPr lang="en-US" sz="1100" dirty="0" smtClean="0"/>
              <a:t>: </a:t>
            </a:r>
            <a:r>
              <a:rPr lang="en-US" sz="1100" dirty="0" err="1" smtClean="0"/>
              <a:t>teórico</a:t>
            </a:r>
            <a:r>
              <a:rPr lang="en-US" sz="1100" dirty="0" smtClean="0"/>
              <a:t> a </a:t>
            </a:r>
            <a:r>
              <a:rPr lang="en-US" sz="1100" dirty="0" err="1" smtClean="0"/>
              <a:t>práctico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Análisis</a:t>
            </a:r>
            <a:r>
              <a:rPr lang="en-US" sz="1100" dirty="0" smtClean="0"/>
              <a:t> de Mercado (</a:t>
            </a:r>
            <a:r>
              <a:rPr lang="en-US" sz="1100" dirty="0" err="1" smtClean="0"/>
              <a:t>productos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1759595" y="3518867"/>
            <a:ext cx="378842" cy="32751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9911257" y="3588456"/>
            <a:ext cx="378842" cy="327518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00366" y="1932367"/>
            <a:ext cx="2453078" cy="1425188"/>
          </a:xfrm>
          <a:prstGeom prst="ellipse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72774" y="2347995"/>
            <a:ext cx="21590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100" dirty="0" err="1" smtClean="0"/>
              <a:t>Definir</a:t>
            </a:r>
            <a:r>
              <a:rPr lang="en-US" sz="1100" dirty="0" smtClean="0"/>
              <a:t> </a:t>
            </a:r>
            <a:r>
              <a:rPr lang="en-US" sz="1100" dirty="0" err="1" smtClean="0"/>
              <a:t>resultados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Detallar</a:t>
            </a:r>
            <a:r>
              <a:rPr lang="en-US" sz="1100" dirty="0"/>
              <a:t> </a:t>
            </a:r>
            <a:r>
              <a:rPr lang="en-US" sz="1100" dirty="0" err="1" smtClean="0"/>
              <a:t>métdo</a:t>
            </a:r>
            <a:r>
              <a:rPr lang="en-US" sz="1100" dirty="0" smtClean="0"/>
              <a:t> </a:t>
            </a:r>
            <a:r>
              <a:rPr lang="en-US" sz="1100" dirty="0" err="1" smtClean="0"/>
              <a:t>exitoso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Solicitud</a:t>
            </a:r>
            <a:r>
              <a:rPr lang="en-US" sz="1100" dirty="0" smtClean="0"/>
              <a:t> de </a:t>
            </a:r>
            <a:r>
              <a:rPr lang="en-US" sz="1100" dirty="0" err="1" smtClean="0"/>
              <a:t>patente</a:t>
            </a:r>
            <a:endParaRPr lang="en-US" sz="1100" dirty="0"/>
          </a:p>
        </p:txBody>
      </p:sp>
      <p:sp>
        <p:nvSpPr>
          <p:cNvPr id="30" name="Oval 29"/>
          <p:cNvSpPr/>
          <p:nvPr/>
        </p:nvSpPr>
        <p:spPr>
          <a:xfrm>
            <a:off x="8877231" y="2013628"/>
            <a:ext cx="2453078" cy="1425188"/>
          </a:xfrm>
          <a:prstGeom prst="ellipse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105030" y="2406262"/>
            <a:ext cx="2033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100" dirty="0" err="1" smtClean="0"/>
              <a:t>Perfeccionar</a:t>
            </a:r>
            <a:r>
              <a:rPr lang="en-US" sz="1100" dirty="0" smtClean="0"/>
              <a:t> </a:t>
            </a:r>
            <a:r>
              <a:rPr lang="en-US" sz="1100" dirty="0" err="1" smtClean="0"/>
              <a:t>producto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Producción</a:t>
            </a:r>
            <a:r>
              <a:rPr lang="en-US" sz="1100" dirty="0" smtClean="0"/>
              <a:t> para </a:t>
            </a:r>
            <a:r>
              <a:rPr lang="en-US" sz="1100" dirty="0" err="1" smtClean="0"/>
              <a:t>las</a:t>
            </a:r>
            <a:r>
              <a:rPr lang="en-US" sz="1100" dirty="0" smtClean="0"/>
              <a:t> </a:t>
            </a:r>
            <a:r>
              <a:rPr lang="en-US" sz="1100" dirty="0" err="1" smtClean="0"/>
              <a:t>masas</a:t>
            </a:r>
            <a:endParaRPr lang="en-US" sz="1100" dirty="0" smtClean="0"/>
          </a:p>
          <a:p>
            <a:pPr marL="228600" indent="-228600">
              <a:buAutoNum type="arabicParenR"/>
            </a:pPr>
            <a:r>
              <a:rPr lang="en-US" sz="1100" dirty="0" err="1" smtClean="0"/>
              <a:t>Analisis</a:t>
            </a:r>
            <a:r>
              <a:rPr lang="en-US" sz="1100" dirty="0" smtClean="0"/>
              <a:t> de </a:t>
            </a:r>
            <a:r>
              <a:rPr lang="en-US" sz="1100" dirty="0" err="1" smtClean="0"/>
              <a:t>viabilidad</a:t>
            </a:r>
            <a:endParaRPr lang="en-US" sz="1100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7849065" y="4927752"/>
            <a:ext cx="383679" cy="291873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42" y="147337"/>
            <a:ext cx="8911687" cy="1280890"/>
          </a:xfrm>
        </p:spPr>
        <p:txBody>
          <a:bodyPr/>
          <a:lstStyle/>
          <a:p>
            <a:r>
              <a:rPr lang="es-CO" noProof="0" dirty="0" smtClean="0"/>
              <a:t>Time Line del proceso de Propiedad Intelectual - UPR</a:t>
            </a:r>
            <a:endParaRPr lang="es-CO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355" y="1868679"/>
            <a:ext cx="11924965" cy="3685828"/>
            <a:chOff x="268278" y="1662615"/>
            <a:chExt cx="11843316" cy="3685828"/>
          </a:xfrm>
        </p:grpSpPr>
        <p:sp>
          <p:nvSpPr>
            <p:cNvPr id="6" name="Flowchart: Process 5"/>
            <p:cNvSpPr/>
            <p:nvPr/>
          </p:nvSpPr>
          <p:spPr>
            <a:xfrm>
              <a:off x="2514445" y="2719697"/>
              <a:ext cx="144210" cy="22666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7418" y="4384382"/>
              <a:ext cx="2522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Desarrollo de Innovación</a:t>
              </a:r>
              <a:endParaRPr lang="es-CO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65066" y="4331891"/>
              <a:ext cx="1978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Desarrollo Patente UPR</a:t>
              </a:r>
              <a:endParaRPr lang="es-CO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9197" y="1662615"/>
              <a:ext cx="240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61009" y="1966045"/>
              <a:ext cx="1960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988" y="2910931"/>
              <a:ext cx="2108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6 meses a 2 años</a:t>
              </a:r>
              <a:r>
                <a:rPr lang="es-CO" b="1" dirty="0" smtClean="0"/>
                <a:t> </a:t>
              </a:r>
              <a:endParaRPr lang="es-CO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8667" y="2853189"/>
              <a:ext cx="1984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6 meses a 1 año</a:t>
              </a:r>
              <a:r>
                <a:rPr lang="es-CO" b="1" dirty="0" smtClean="0"/>
                <a:t> </a:t>
              </a:r>
              <a:endParaRPr lang="es-CO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3662" y="2895841"/>
              <a:ext cx="1951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2 años a 3 años</a:t>
              </a:r>
              <a:r>
                <a:rPr lang="es-CO" b="1" dirty="0" smtClean="0"/>
                <a:t> </a:t>
              </a:r>
              <a:endParaRPr lang="es-CO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893357" y="1947340"/>
              <a:ext cx="0" cy="458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8278" y="1714964"/>
              <a:ext cx="2294737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/>
                <a:t>Empresas interesadas en esta etapa (</a:t>
              </a:r>
              <a:r>
                <a:rPr lang="es-CO" sz="1600" dirty="0" err="1" smtClean="0"/>
                <a:t>early</a:t>
              </a:r>
              <a:r>
                <a:rPr lang="es-CO" sz="1600" dirty="0" smtClean="0"/>
                <a:t> </a:t>
              </a:r>
              <a:r>
                <a:rPr lang="es-CO" sz="1600" dirty="0" err="1" smtClean="0"/>
                <a:t>stage</a:t>
              </a:r>
              <a:r>
                <a:rPr lang="es-CO" sz="1600" dirty="0" smtClean="0"/>
                <a:t> </a:t>
              </a:r>
              <a:r>
                <a:rPr lang="es-CO" sz="1600" dirty="0" err="1" smtClean="0"/>
                <a:t>tech</a:t>
              </a:r>
              <a:r>
                <a:rPr lang="es-CO" sz="1600" dirty="0" smtClean="0"/>
                <a:t>)</a:t>
              </a:r>
              <a:endParaRPr lang="es-CO" sz="1600" dirty="0"/>
            </a:p>
          </p:txBody>
        </p:sp>
        <p:cxnSp>
          <p:nvCxnSpPr>
            <p:cNvPr id="30" name="Straight Arrow Connector 29"/>
            <p:cNvCxnSpPr>
              <a:endCxn id="38" idx="1"/>
            </p:cNvCxnSpPr>
            <p:nvPr/>
          </p:nvCxnSpPr>
          <p:spPr>
            <a:xfrm>
              <a:off x="10312034" y="3721270"/>
              <a:ext cx="698328" cy="13347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39" idx="1"/>
            </p:cNvCxnSpPr>
            <p:nvPr/>
          </p:nvCxnSpPr>
          <p:spPr>
            <a:xfrm>
              <a:off x="10362215" y="3717701"/>
              <a:ext cx="648147" cy="35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0339122" y="2292527"/>
              <a:ext cx="711924" cy="14064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010362" y="4763668"/>
              <a:ext cx="1101231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/>
                <a:t>Vender patente</a:t>
              </a:r>
              <a:endParaRPr lang="es-CO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10362" y="3428883"/>
              <a:ext cx="1101232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/>
                <a:t>Licenciar patente</a:t>
              </a:r>
              <a:endParaRPr lang="es-CO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087525" y="1947340"/>
              <a:ext cx="102406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err="1" smtClean="0"/>
                <a:t>Start</a:t>
              </a:r>
              <a:r>
                <a:rPr lang="es-CO" sz="1600" dirty="0" smtClean="0"/>
                <a:t>-up </a:t>
              </a:r>
              <a:r>
                <a:rPr lang="es-CO" sz="1600" dirty="0" err="1" smtClean="0"/>
                <a:t>business</a:t>
              </a:r>
              <a:endParaRPr lang="es-CO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62996" y="2922192"/>
              <a:ext cx="2042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/>
                <a:t>6 meses a 1 año</a:t>
              </a:r>
              <a:r>
                <a:rPr lang="es-CO" b="1" dirty="0" smtClean="0"/>
                <a:t> </a:t>
              </a:r>
              <a:endParaRPr lang="es-CO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785" y="4369288"/>
              <a:ext cx="1701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Provisional a no-provisional</a:t>
              </a:r>
              <a:endParaRPr lang="es-CO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8447" y="1730023"/>
              <a:ext cx="2196834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/>
                <a:t>Divulgación al publico después de solicitud provisional</a:t>
              </a:r>
              <a:endParaRPr lang="es-CO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72098" y="1730023"/>
              <a:ext cx="2231051" cy="830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1600" dirty="0" smtClean="0"/>
                <a:t>Buscar empresas interesadas en licenciar </a:t>
              </a:r>
              <a:endParaRPr lang="es-CO" sz="1600" dirty="0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372534" y="3575330"/>
              <a:ext cx="9966587" cy="32242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341872"/>
            <a:ext cx="7619999" cy="365125"/>
          </a:xfrm>
        </p:spPr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45" name="Flowchart: Process 44"/>
          <p:cNvSpPr/>
          <p:nvPr/>
        </p:nvSpPr>
        <p:spPr>
          <a:xfrm>
            <a:off x="4788266" y="2921418"/>
            <a:ext cx="145204" cy="22666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7166901" y="2871228"/>
            <a:ext cx="145204" cy="22666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/>
          <p:cNvSpPr/>
          <p:nvPr/>
        </p:nvSpPr>
        <p:spPr>
          <a:xfrm>
            <a:off x="9509663" y="2770298"/>
            <a:ext cx="145204" cy="22666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/>
          <p:cNvSpPr/>
          <p:nvPr/>
        </p:nvSpPr>
        <p:spPr>
          <a:xfrm>
            <a:off x="184221" y="2879734"/>
            <a:ext cx="145204" cy="22666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369462" y="1936087"/>
            <a:ext cx="204499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Proceso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s-CO" sz="1600" dirty="0" smtClean="0"/>
              <a:t>patentizar</a:t>
            </a:r>
            <a:r>
              <a:rPr lang="en-US" sz="1600" dirty="0" smtClean="0"/>
              <a:t> </a:t>
            </a:r>
            <a:r>
              <a:rPr lang="en-US" sz="1600" dirty="0"/>
              <a:t>en USPTO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9057677" y="2461161"/>
            <a:ext cx="195947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Comercialización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3977072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err="1" smtClean="0"/>
              <a:t>Lab</a:t>
            </a:r>
            <a:r>
              <a:rPr lang="es-CO" noProof="0" dirty="0" smtClean="0"/>
              <a:t> Notebooks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00219"/>
            <a:ext cx="4786669" cy="5401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noProof="0" dirty="0" smtClean="0"/>
              <a:t>Cuaderno de prácticas con el registro completo de los experimentos que subyacen un artículo publicado. Un cuaderno de laboratorio (</a:t>
            </a:r>
            <a:r>
              <a:rPr lang="es-CO" noProof="0" dirty="0" err="1" smtClean="0"/>
              <a:t>colloq</a:t>
            </a:r>
            <a:r>
              <a:rPr lang="es-CO" noProof="0" dirty="0" smtClean="0"/>
              <a:t>. Cuaderno de laboratorio) es un registro principal de la investigación. Los investigadores utilizan un cuaderno de laboratorio para documentar sus hipótesis, experimentos y análisis inicial o la interpretación de estos experimentos.</a:t>
            </a:r>
            <a:endParaRPr lang="es-C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925" y="6097171"/>
            <a:ext cx="7619999" cy="365125"/>
          </a:xfrm>
        </p:spPr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 descr="https://blogs.libraries.iub.edu/libchem/files/2013/04/not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47" y="2318197"/>
            <a:ext cx="3630865" cy="247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405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La confidencialidad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5" y="1551163"/>
            <a:ext cx="10788807" cy="5381906"/>
          </a:xfrm>
        </p:spPr>
        <p:txBody>
          <a:bodyPr>
            <a:normAutofit/>
          </a:bodyPr>
          <a:lstStyle/>
          <a:p>
            <a:r>
              <a:rPr lang="es-CO" noProof="0" dirty="0" err="1" smtClean="0"/>
              <a:t>Public</a:t>
            </a:r>
            <a:r>
              <a:rPr lang="es-CO" noProof="0" dirty="0" smtClean="0"/>
              <a:t> </a:t>
            </a:r>
            <a:r>
              <a:rPr lang="es-CO" noProof="0" dirty="0" err="1" smtClean="0"/>
              <a:t>Disclosures</a:t>
            </a:r>
            <a:endParaRPr lang="es-CO" noProof="0" dirty="0" smtClean="0"/>
          </a:p>
          <a:p>
            <a:r>
              <a:rPr lang="es-CO" b="1" noProof="0" dirty="0" err="1" smtClean="0"/>
              <a:t>What</a:t>
            </a:r>
            <a:r>
              <a:rPr lang="es-CO" b="1" noProof="0" dirty="0" smtClean="0"/>
              <a:t> </a:t>
            </a:r>
            <a:r>
              <a:rPr lang="es-CO" b="1" noProof="0" dirty="0" err="1" smtClean="0"/>
              <a:t>type</a:t>
            </a:r>
            <a:r>
              <a:rPr lang="es-CO" b="1" noProof="0" dirty="0" smtClean="0"/>
              <a:t> of </a:t>
            </a:r>
            <a:r>
              <a:rPr lang="es-CO" b="1" noProof="0" dirty="0" err="1" smtClean="0"/>
              <a:t>medium</a:t>
            </a:r>
            <a:r>
              <a:rPr lang="es-CO" b="1" noProof="0" dirty="0" smtClean="0"/>
              <a:t> </a:t>
            </a:r>
            <a:r>
              <a:rPr lang="es-CO" b="1" noProof="0" dirty="0" err="1" smtClean="0"/>
              <a:t>counts</a:t>
            </a:r>
            <a:r>
              <a:rPr lang="es-CO" b="1" noProof="0" dirty="0" smtClean="0"/>
              <a:t> as a </a:t>
            </a:r>
            <a:r>
              <a:rPr lang="es-CO" b="1" noProof="0" dirty="0" err="1" smtClean="0"/>
              <a:t>public</a:t>
            </a:r>
            <a:r>
              <a:rPr lang="es-CO" b="1" noProof="0" dirty="0" smtClean="0"/>
              <a:t> </a:t>
            </a:r>
            <a:r>
              <a:rPr lang="es-CO" b="1" noProof="0" dirty="0" err="1" smtClean="0"/>
              <a:t>disclosure</a:t>
            </a:r>
            <a:r>
              <a:rPr lang="es-CO" b="1" noProof="0" dirty="0" smtClean="0"/>
              <a:t> </a:t>
            </a:r>
            <a:r>
              <a:rPr lang="es-CO" b="1" noProof="0" dirty="0" err="1" smtClean="0"/>
              <a:t>that</a:t>
            </a:r>
            <a:r>
              <a:rPr lang="es-CO" b="1" noProof="0" dirty="0" smtClean="0"/>
              <a:t> </a:t>
            </a:r>
            <a:r>
              <a:rPr lang="es-CO" b="1" noProof="0" dirty="0" err="1" smtClean="0"/>
              <a:t>bars</a:t>
            </a:r>
            <a:r>
              <a:rPr lang="es-CO" b="1" noProof="0" dirty="0" smtClean="0"/>
              <a:t> a </a:t>
            </a:r>
            <a:r>
              <a:rPr lang="es-CO" b="1" noProof="0" dirty="0" err="1" smtClean="0"/>
              <a:t>patent</a:t>
            </a:r>
            <a:r>
              <a:rPr lang="es-CO" b="1" noProof="0" dirty="0" smtClean="0"/>
              <a:t>?</a:t>
            </a:r>
            <a:endParaRPr lang="es-CO" sz="2800" noProof="0" dirty="0" smtClean="0"/>
          </a:p>
          <a:p>
            <a:pPr lvl="1"/>
            <a:r>
              <a:rPr lang="es-CO" noProof="0" dirty="0" smtClean="0"/>
              <a:t>"</a:t>
            </a:r>
            <a:r>
              <a:rPr lang="es-CO" noProof="0" dirty="0" err="1" smtClean="0"/>
              <a:t>Public</a:t>
            </a:r>
            <a:r>
              <a:rPr lang="es-CO" noProof="0" dirty="0" smtClean="0"/>
              <a:t> 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" </a:t>
            </a:r>
            <a:r>
              <a:rPr lang="es-CO" noProof="0" dirty="0" err="1" smtClean="0"/>
              <a:t>is</a:t>
            </a:r>
            <a:r>
              <a:rPr lang="es-CO" noProof="0" dirty="0" smtClean="0"/>
              <a:t> </a:t>
            </a:r>
            <a:r>
              <a:rPr lang="es-CO" noProof="0" dirty="0" err="1" smtClean="0"/>
              <a:t>not</a:t>
            </a:r>
            <a:r>
              <a:rPr lang="es-CO" noProof="0" dirty="0" smtClean="0"/>
              <a:t> </a:t>
            </a:r>
            <a:r>
              <a:rPr lang="es-CO" noProof="0" dirty="0" err="1" smtClean="0"/>
              <a:t>confined</a:t>
            </a:r>
            <a:r>
              <a:rPr lang="es-CO" noProof="0" dirty="0" smtClean="0"/>
              <a:t> </a:t>
            </a:r>
            <a:r>
              <a:rPr lang="es-CO" noProof="0" dirty="0" err="1" smtClean="0"/>
              <a:t>to</a:t>
            </a:r>
            <a:r>
              <a:rPr lang="es-CO" noProof="0" dirty="0" smtClean="0"/>
              <a:t> </a:t>
            </a:r>
            <a:r>
              <a:rPr lang="es-CO" noProof="0" dirty="0" err="1" smtClean="0"/>
              <a:t>publications</a:t>
            </a:r>
            <a:r>
              <a:rPr lang="es-CO" noProof="0" dirty="0" smtClean="0"/>
              <a:t> in </a:t>
            </a:r>
            <a:r>
              <a:rPr lang="es-CO" b="1" i="1" u="sng" noProof="0" dirty="0" err="1" smtClean="0"/>
              <a:t>books</a:t>
            </a:r>
            <a:r>
              <a:rPr lang="es-CO" b="1" i="1" u="sng" noProof="0" dirty="0" smtClean="0"/>
              <a:t> and </a:t>
            </a:r>
            <a:r>
              <a:rPr lang="es-CO" b="1" i="1" u="sng" noProof="0" dirty="0" err="1" smtClean="0"/>
              <a:t>technical</a:t>
            </a:r>
            <a:r>
              <a:rPr lang="es-CO" b="1" i="1" u="sng" noProof="0" dirty="0" smtClean="0"/>
              <a:t> </a:t>
            </a:r>
            <a:r>
              <a:rPr lang="es-CO" b="1" i="1" u="sng" noProof="0" dirty="0" err="1" smtClean="0"/>
              <a:t>journals</a:t>
            </a:r>
            <a:r>
              <a:rPr lang="es-CO" b="1" i="1" u="sng" noProof="0" dirty="0" smtClean="0"/>
              <a:t>. Poster </a:t>
            </a:r>
            <a:r>
              <a:rPr lang="es-CO" b="1" i="1" u="sng" noProof="0" dirty="0" err="1" smtClean="0"/>
              <a:t>sessions</a:t>
            </a:r>
            <a:r>
              <a:rPr lang="es-CO" b="1" i="1" u="sng" noProof="0" dirty="0" smtClean="0"/>
              <a:t>, </a:t>
            </a:r>
            <a:r>
              <a:rPr lang="es-CO" b="1" i="1" u="sng" noProof="0" dirty="0" err="1" smtClean="0"/>
              <a:t>slides</a:t>
            </a:r>
            <a:r>
              <a:rPr lang="es-CO" b="1" i="1" u="sng" noProof="0" dirty="0" smtClean="0"/>
              <a:t>, </a:t>
            </a:r>
            <a:r>
              <a:rPr lang="es-CO" b="1" i="1" u="sng" noProof="0" dirty="0" err="1" smtClean="0"/>
              <a:t>lectures</a:t>
            </a:r>
            <a:r>
              <a:rPr lang="es-CO" b="1" i="1" u="sng" noProof="0" dirty="0" smtClean="0"/>
              <a:t>, </a:t>
            </a:r>
            <a:r>
              <a:rPr lang="es-CO" b="1" i="1" u="sng" noProof="0" dirty="0" err="1" smtClean="0"/>
              <a:t>seminars</a:t>
            </a:r>
            <a:r>
              <a:rPr lang="es-CO" b="1" i="1" u="sng" noProof="0" dirty="0" smtClean="0"/>
              <a:t> </a:t>
            </a:r>
            <a:r>
              <a:rPr lang="es-CO" b="1" i="1" u="sng" noProof="0" dirty="0" err="1" smtClean="0"/>
              <a:t>which</a:t>
            </a:r>
            <a:r>
              <a:rPr lang="es-CO" b="1" i="1" u="sng" noProof="0" dirty="0" smtClean="0"/>
              <a:t> are open </a:t>
            </a:r>
            <a:r>
              <a:rPr lang="es-CO" b="1" i="1" u="sng" noProof="0" dirty="0" err="1" smtClean="0"/>
              <a:t>to</a:t>
            </a:r>
            <a:r>
              <a:rPr lang="es-CO" b="1" i="1" u="sng" noProof="0" dirty="0" smtClean="0"/>
              <a:t> </a:t>
            </a:r>
            <a:r>
              <a:rPr lang="es-CO" b="1" i="1" u="sng" noProof="0" dirty="0" err="1" smtClean="0"/>
              <a:t>the</a:t>
            </a:r>
            <a:r>
              <a:rPr lang="es-CO" b="1" i="1" u="sng" noProof="0" dirty="0" smtClean="0"/>
              <a:t> </a:t>
            </a:r>
            <a:r>
              <a:rPr lang="es-CO" b="1" i="1" u="sng" noProof="0" dirty="0" err="1" smtClean="0"/>
              <a:t>public</a:t>
            </a:r>
            <a:r>
              <a:rPr lang="es-CO" b="1" i="1" u="sng" noProof="0" dirty="0" smtClean="0"/>
              <a:t>, </a:t>
            </a:r>
            <a:r>
              <a:rPr lang="es-CO" b="1" i="1" u="sng" noProof="0" dirty="0" err="1" smtClean="0"/>
              <a:t>letters</a:t>
            </a:r>
            <a:r>
              <a:rPr lang="es-CO" b="1" i="1" u="sng" noProof="0" dirty="0" smtClean="0"/>
              <a:t>, </a:t>
            </a:r>
            <a:r>
              <a:rPr lang="es-CO" b="1" i="1" u="sng" noProof="0" dirty="0" err="1" smtClean="0"/>
              <a:t>even</a:t>
            </a:r>
            <a:r>
              <a:rPr lang="es-CO" b="1" i="1" u="sng" noProof="0" dirty="0" smtClean="0"/>
              <a:t> </a:t>
            </a:r>
            <a:r>
              <a:rPr lang="es-CO" b="1" i="1" u="sng" noProof="0" dirty="0" err="1" smtClean="0"/>
              <a:t>conversations</a:t>
            </a:r>
            <a:r>
              <a:rPr lang="es-CO" b="1" i="1" u="sng" noProof="0" dirty="0" smtClean="0"/>
              <a:t> </a:t>
            </a:r>
            <a:r>
              <a:rPr lang="es-CO" noProof="0" dirty="0" smtClean="0"/>
              <a:t>can </a:t>
            </a:r>
            <a:r>
              <a:rPr lang="es-CO" noProof="0" dirty="0" err="1" smtClean="0"/>
              <a:t>count</a:t>
            </a:r>
            <a:r>
              <a:rPr lang="es-CO" noProof="0" dirty="0" smtClean="0"/>
              <a:t> as a bar </a:t>
            </a:r>
            <a:r>
              <a:rPr lang="es-CO" noProof="0" dirty="0" err="1" smtClean="0"/>
              <a:t>to</a:t>
            </a:r>
            <a:r>
              <a:rPr lang="es-CO" noProof="0" dirty="0" smtClean="0"/>
              <a:t> </a:t>
            </a:r>
            <a:r>
              <a:rPr lang="es-CO" noProof="0" dirty="0" err="1" smtClean="0"/>
              <a:t>patentability</a:t>
            </a:r>
            <a:r>
              <a:rPr lang="es-CO" noProof="0" dirty="0" smtClean="0"/>
              <a:t>--</a:t>
            </a:r>
            <a:r>
              <a:rPr lang="es-CO" noProof="0" dirty="0" err="1" smtClean="0"/>
              <a:t>depending</a:t>
            </a:r>
            <a:r>
              <a:rPr lang="es-CO" noProof="0" dirty="0" smtClean="0"/>
              <a:t> </a:t>
            </a:r>
            <a:r>
              <a:rPr lang="es-CO" noProof="0" dirty="0" err="1" smtClean="0"/>
              <a:t>on</a:t>
            </a:r>
            <a:r>
              <a:rPr lang="es-CO" noProof="0" dirty="0" smtClean="0"/>
              <a:t>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country.</a:t>
            </a:r>
            <a:endParaRPr lang="es-CO" sz="2600" noProof="0" dirty="0" smtClean="0"/>
          </a:p>
          <a:p>
            <a:r>
              <a:rPr lang="es-CO" noProof="0" dirty="0" smtClean="0"/>
              <a:t>In particular:</a:t>
            </a:r>
            <a:endParaRPr lang="es-CO" sz="2800" noProof="0" dirty="0" smtClean="0"/>
          </a:p>
          <a:p>
            <a:pPr lvl="1"/>
            <a:r>
              <a:rPr lang="es-CO" noProof="0" dirty="0" err="1" smtClean="0"/>
              <a:t>Any</a:t>
            </a:r>
            <a:r>
              <a:rPr lang="es-CO" noProof="0" dirty="0" smtClean="0"/>
              <a:t> </a:t>
            </a:r>
            <a:r>
              <a:rPr lang="es-CO" noProof="0" dirty="0" err="1" smtClean="0"/>
              <a:t>written</a:t>
            </a:r>
            <a:r>
              <a:rPr lang="es-CO" noProof="0" dirty="0" smtClean="0"/>
              <a:t> </a:t>
            </a:r>
            <a:r>
              <a:rPr lang="es-CO" noProof="0" dirty="0" err="1" smtClean="0"/>
              <a:t>or</a:t>
            </a:r>
            <a:r>
              <a:rPr lang="es-CO" noProof="0" dirty="0" smtClean="0"/>
              <a:t> oral 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, </a:t>
            </a:r>
            <a:r>
              <a:rPr lang="es-CO" noProof="0" dirty="0" err="1" smtClean="0"/>
              <a:t>even</a:t>
            </a:r>
            <a:r>
              <a:rPr lang="es-CO" noProof="0" dirty="0" smtClean="0"/>
              <a:t> to a single </a:t>
            </a:r>
            <a:r>
              <a:rPr lang="es-CO" noProof="0" dirty="0" err="1" smtClean="0"/>
              <a:t>person</a:t>
            </a:r>
            <a:r>
              <a:rPr lang="es-CO" noProof="0" dirty="0" smtClean="0"/>
              <a:t>, </a:t>
            </a:r>
            <a:r>
              <a:rPr lang="es-CO" noProof="0" dirty="0" err="1" smtClean="0"/>
              <a:t>counts</a:t>
            </a:r>
            <a:r>
              <a:rPr lang="es-CO" noProof="0" dirty="0" smtClean="0"/>
              <a:t> as a "</a:t>
            </a:r>
            <a:r>
              <a:rPr lang="es-CO" noProof="0" dirty="0" err="1" smtClean="0"/>
              <a:t>public</a:t>
            </a:r>
            <a:r>
              <a:rPr lang="es-CO" noProof="0" dirty="0" smtClean="0"/>
              <a:t> 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" in </a:t>
            </a:r>
            <a:r>
              <a:rPr lang="es-CO" noProof="0" dirty="0" err="1" smtClean="0"/>
              <a:t>most</a:t>
            </a:r>
            <a:r>
              <a:rPr lang="es-CO" noProof="0" dirty="0" smtClean="0"/>
              <a:t> </a:t>
            </a:r>
            <a:r>
              <a:rPr lang="es-CO" noProof="0" dirty="0" err="1" smtClean="0"/>
              <a:t>countries</a:t>
            </a:r>
            <a:r>
              <a:rPr lang="es-CO" noProof="0" dirty="0" smtClean="0"/>
              <a:t>--</a:t>
            </a:r>
            <a:r>
              <a:rPr lang="es-CO" noProof="0" dirty="0" err="1" smtClean="0"/>
              <a:t>unless</a:t>
            </a:r>
            <a:r>
              <a:rPr lang="es-CO" noProof="0" dirty="0" smtClean="0"/>
              <a:t>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</a:t>
            </a:r>
            <a:r>
              <a:rPr lang="es-CO" noProof="0" dirty="0" err="1" smtClean="0"/>
              <a:t>recipient</a:t>
            </a:r>
            <a:r>
              <a:rPr lang="es-CO" noProof="0" dirty="0" smtClean="0"/>
              <a:t> </a:t>
            </a:r>
            <a:r>
              <a:rPr lang="es-CO" noProof="0" dirty="0" err="1" smtClean="0"/>
              <a:t>agrees</a:t>
            </a:r>
            <a:r>
              <a:rPr lang="es-CO" noProof="0" dirty="0" smtClean="0"/>
              <a:t> </a:t>
            </a:r>
            <a:r>
              <a:rPr lang="es-CO" noProof="0" dirty="0" err="1" smtClean="0"/>
              <a:t>that</a:t>
            </a:r>
            <a:r>
              <a:rPr lang="es-CO" noProof="0" dirty="0" smtClean="0"/>
              <a:t>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</a:t>
            </a:r>
            <a:r>
              <a:rPr lang="es-CO" noProof="0" dirty="0" err="1" smtClean="0"/>
              <a:t>information</a:t>
            </a:r>
            <a:r>
              <a:rPr lang="es-CO" noProof="0" dirty="0" smtClean="0"/>
              <a:t> </a:t>
            </a:r>
            <a:r>
              <a:rPr lang="es-CO" noProof="0" dirty="0" err="1" smtClean="0"/>
              <a:t>was</a:t>
            </a:r>
            <a:r>
              <a:rPr lang="es-CO" noProof="0" dirty="0" smtClean="0"/>
              <a:t> </a:t>
            </a:r>
            <a:r>
              <a:rPr lang="es-CO" noProof="0" dirty="0" err="1" smtClean="0"/>
              <a:t>conveyed</a:t>
            </a:r>
            <a:r>
              <a:rPr lang="es-CO" noProof="0" dirty="0" smtClean="0"/>
              <a:t> in </a:t>
            </a:r>
            <a:r>
              <a:rPr lang="es-CO" b="1" u="sng" noProof="0" dirty="0" err="1" smtClean="0"/>
              <a:t>confidence</a:t>
            </a:r>
            <a:r>
              <a:rPr lang="es-CO" noProof="0" dirty="0" smtClean="0"/>
              <a:t>. </a:t>
            </a:r>
          </a:p>
          <a:p>
            <a:pPr lvl="1"/>
            <a:r>
              <a:rPr lang="es-CO" noProof="0" dirty="0" err="1" smtClean="0"/>
              <a:t>Simply</a:t>
            </a:r>
            <a:r>
              <a:rPr lang="es-CO" noProof="0" dirty="0" smtClean="0"/>
              <a:t> </a:t>
            </a:r>
            <a:r>
              <a:rPr lang="es-CO" noProof="0" dirty="0" err="1" smtClean="0"/>
              <a:t>announcing</a:t>
            </a:r>
            <a:r>
              <a:rPr lang="es-CO" noProof="0" dirty="0" smtClean="0"/>
              <a:t> </a:t>
            </a:r>
            <a:r>
              <a:rPr lang="es-CO" noProof="0" dirty="0" err="1" smtClean="0"/>
              <a:t>that</a:t>
            </a:r>
            <a:r>
              <a:rPr lang="es-CO" noProof="0" dirty="0" smtClean="0"/>
              <a:t> </a:t>
            </a:r>
            <a:r>
              <a:rPr lang="es-CO" noProof="0" dirty="0" err="1" smtClean="0"/>
              <a:t>you</a:t>
            </a:r>
            <a:r>
              <a:rPr lang="es-CO" noProof="0" dirty="0" smtClean="0"/>
              <a:t> </a:t>
            </a:r>
            <a:r>
              <a:rPr lang="es-CO" noProof="0" dirty="0" err="1" smtClean="0"/>
              <a:t>have</a:t>
            </a:r>
            <a:r>
              <a:rPr lang="es-CO" noProof="0" dirty="0" smtClean="0"/>
              <a:t> </a:t>
            </a:r>
            <a:r>
              <a:rPr lang="es-CO" noProof="0" dirty="0" err="1" smtClean="0"/>
              <a:t>made</a:t>
            </a:r>
            <a:r>
              <a:rPr lang="es-CO" noProof="0" dirty="0" smtClean="0"/>
              <a:t> </a:t>
            </a:r>
            <a:r>
              <a:rPr lang="es-CO" noProof="0" dirty="0" err="1" smtClean="0"/>
              <a:t>an</a:t>
            </a:r>
            <a:r>
              <a:rPr lang="es-CO" noProof="0" dirty="0" smtClean="0"/>
              <a:t> </a:t>
            </a:r>
            <a:r>
              <a:rPr lang="es-CO" noProof="0" dirty="0" err="1" smtClean="0"/>
              <a:t>invention</a:t>
            </a:r>
            <a:r>
              <a:rPr lang="es-CO" noProof="0" dirty="0" smtClean="0"/>
              <a:t> </a:t>
            </a:r>
            <a:r>
              <a:rPr lang="es-CO" noProof="0" dirty="0" err="1" smtClean="0"/>
              <a:t>is</a:t>
            </a:r>
            <a:r>
              <a:rPr lang="es-CO" noProof="0" dirty="0" smtClean="0"/>
              <a:t> </a:t>
            </a:r>
            <a:r>
              <a:rPr lang="es-CO" noProof="0" dirty="0" err="1" smtClean="0"/>
              <a:t>not</a:t>
            </a:r>
            <a:r>
              <a:rPr lang="es-CO" noProof="0" dirty="0" smtClean="0"/>
              <a:t> a "</a:t>
            </a:r>
            <a:r>
              <a:rPr lang="es-CO" noProof="0" dirty="0" err="1" smtClean="0"/>
              <a:t>public</a:t>
            </a:r>
            <a:r>
              <a:rPr lang="es-CO" noProof="0" dirty="0" smtClean="0"/>
              <a:t> 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" of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</a:t>
            </a:r>
            <a:r>
              <a:rPr lang="es-CO" noProof="0" dirty="0" err="1" smtClean="0"/>
              <a:t>invention</a:t>
            </a:r>
            <a:r>
              <a:rPr lang="es-CO" noProof="0" dirty="0" smtClean="0"/>
              <a:t>. In </a:t>
            </a:r>
            <a:r>
              <a:rPr lang="es-CO" noProof="0" dirty="0" err="1" smtClean="0"/>
              <a:t>order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act</a:t>
            </a:r>
            <a:r>
              <a:rPr lang="es-CO" noProof="0" dirty="0" smtClean="0"/>
              <a:t> as a </a:t>
            </a:r>
            <a:r>
              <a:rPr lang="es-CO" noProof="0" dirty="0" err="1" smtClean="0"/>
              <a:t>patent</a:t>
            </a:r>
            <a:r>
              <a:rPr lang="es-CO" noProof="0" dirty="0" smtClean="0"/>
              <a:t> bar,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 </a:t>
            </a:r>
            <a:r>
              <a:rPr lang="es-CO" noProof="0" dirty="0" err="1" smtClean="0"/>
              <a:t>must</a:t>
            </a:r>
            <a:r>
              <a:rPr lang="es-CO" noProof="0" dirty="0" smtClean="0"/>
              <a:t> be </a:t>
            </a:r>
            <a:r>
              <a:rPr lang="es-CO" b="1" u="sng" noProof="0" dirty="0" smtClean="0"/>
              <a:t>"</a:t>
            </a:r>
            <a:r>
              <a:rPr lang="es-CO" b="1" u="sng" noProof="0" dirty="0" err="1" smtClean="0"/>
              <a:t>enabling</a:t>
            </a:r>
            <a:r>
              <a:rPr lang="es-CO" noProof="0" dirty="0" smtClean="0"/>
              <a:t>"--</a:t>
            </a:r>
            <a:r>
              <a:rPr lang="es-CO" noProof="0" dirty="0" err="1" smtClean="0"/>
              <a:t>that</a:t>
            </a:r>
            <a:r>
              <a:rPr lang="es-CO" noProof="0" dirty="0" smtClean="0"/>
              <a:t> </a:t>
            </a:r>
            <a:r>
              <a:rPr lang="es-CO" noProof="0" dirty="0" err="1" smtClean="0"/>
              <a:t>is</a:t>
            </a:r>
            <a:r>
              <a:rPr lang="es-CO" noProof="0" dirty="0" smtClean="0"/>
              <a:t>, </a:t>
            </a:r>
            <a:r>
              <a:rPr lang="es-CO" noProof="0" dirty="0" err="1" smtClean="0"/>
              <a:t>it</a:t>
            </a:r>
            <a:r>
              <a:rPr lang="es-CO" noProof="0" dirty="0" smtClean="0"/>
              <a:t> </a:t>
            </a:r>
            <a:r>
              <a:rPr lang="es-CO" noProof="0" dirty="0" err="1" smtClean="0"/>
              <a:t>must</a:t>
            </a:r>
            <a:r>
              <a:rPr lang="es-CO" noProof="0" dirty="0" smtClean="0"/>
              <a:t> </a:t>
            </a:r>
            <a:r>
              <a:rPr lang="es-CO" noProof="0" dirty="0" err="1" smtClean="0"/>
              <a:t>teach</a:t>
            </a:r>
            <a:r>
              <a:rPr lang="es-CO" noProof="0" dirty="0" smtClean="0"/>
              <a:t> </a:t>
            </a:r>
            <a:r>
              <a:rPr lang="es-CO" noProof="0" dirty="0" err="1" smtClean="0"/>
              <a:t>someone</a:t>
            </a:r>
            <a:r>
              <a:rPr lang="es-CO" noProof="0" dirty="0" smtClean="0"/>
              <a:t> "of </a:t>
            </a:r>
            <a:r>
              <a:rPr lang="es-CO" noProof="0" dirty="0" err="1" smtClean="0"/>
              <a:t>ordinary</a:t>
            </a:r>
            <a:r>
              <a:rPr lang="es-CO" noProof="0" dirty="0" smtClean="0"/>
              <a:t> </a:t>
            </a:r>
            <a:r>
              <a:rPr lang="es-CO" noProof="0" dirty="0" err="1" smtClean="0"/>
              <a:t>skill</a:t>
            </a:r>
            <a:r>
              <a:rPr lang="es-CO" noProof="0" dirty="0" smtClean="0"/>
              <a:t> in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art" </a:t>
            </a:r>
            <a:r>
              <a:rPr lang="es-CO" noProof="0" dirty="0" err="1" smtClean="0"/>
              <a:t>how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actually</a:t>
            </a:r>
            <a:r>
              <a:rPr lang="es-CO" noProof="0" dirty="0" smtClean="0"/>
              <a:t> </a:t>
            </a:r>
            <a:r>
              <a:rPr lang="es-CO" noProof="0" dirty="0" err="1" smtClean="0"/>
              <a:t>duplicate</a:t>
            </a:r>
            <a:r>
              <a:rPr lang="es-CO" noProof="0" dirty="0" smtClean="0"/>
              <a:t> </a:t>
            </a:r>
            <a:r>
              <a:rPr lang="es-CO" noProof="0" dirty="0" err="1" smtClean="0"/>
              <a:t>the</a:t>
            </a:r>
            <a:r>
              <a:rPr lang="es-CO" noProof="0" dirty="0" smtClean="0"/>
              <a:t> </a:t>
            </a:r>
            <a:r>
              <a:rPr lang="es-CO" noProof="0" dirty="0" err="1" smtClean="0"/>
              <a:t>invention</a:t>
            </a:r>
            <a:r>
              <a:rPr lang="es-CO" noProof="0" dirty="0" smtClean="0"/>
              <a:t>.</a:t>
            </a:r>
            <a:endParaRPr lang="es-CO" sz="2600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566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Non-</a:t>
            </a:r>
            <a:r>
              <a:rPr lang="es-CO" noProof="0" dirty="0" err="1" smtClean="0"/>
              <a:t>Disclosure</a:t>
            </a:r>
            <a:r>
              <a:rPr lang="es-CO" noProof="0" dirty="0" smtClean="0"/>
              <a:t> </a:t>
            </a:r>
            <a:r>
              <a:rPr lang="es-CO" noProof="0" dirty="0" err="1" smtClean="0"/>
              <a:t>Agreements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10" y="1811628"/>
            <a:ext cx="9464243" cy="331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000" b="1" dirty="0"/>
              <a:t>¿Qué pasa si quiero hablar de mi invención con otros, fuera de mi institución, antes de que haya presentado una solicitud de patente? 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Usted debe tener la persona (o empresa) firman un acuerdo de confidencialidad, comprometiéndose a mantener su invención en la confianza, antes de tener la discusión</a:t>
            </a:r>
            <a:r>
              <a:rPr lang="es-ES" sz="2000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s-ES" noProof="0" dirty="0" smtClean="0"/>
              <a:t>Hablando con un amigo</a:t>
            </a:r>
          </a:p>
          <a:p>
            <a:pPr lvl="1" algn="just">
              <a:lnSpc>
                <a:spcPct val="150000"/>
              </a:lnSpc>
            </a:pPr>
            <a:r>
              <a:rPr lang="es-ES" dirty="0" smtClean="0"/>
              <a:t>Divulgando información a empresas, profesores, y otros profesionales</a:t>
            </a:r>
          </a:p>
          <a:p>
            <a:pPr lvl="1" algn="just">
              <a:lnSpc>
                <a:spcPct val="150000"/>
              </a:lnSpc>
            </a:pPr>
            <a:r>
              <a:rPr lang="es-ES" noProof="0" dirty="0" smtClean="0"/>
              <a:t>Proyectos de investigación </a:t>
            </a:r>
          </a:p>
          <a:p>
            <a:pPr lvl="1" algn="just">
              <a:lnSpc>
                <a:spcPct val="150000"/>
              </a:lnSpc>
            </a:pPr>
            <a:r>
              <a:rPr lang="es-ES" dirty="0" smtClean="0"/>
              <a:t>Proyectos </a:t>
            </a:r>
            <a:r>
              <a:rPr lang="es-ES" dirty="0"/>
              <a:t>de </a:t>
            </a:r>
            <a:r>
              <a:rPr lang="es-ES" dirty="0" smtClean="0"/>
              <a:t>diseño</a:t>
            </a:r>
            <a:endParaRPr lang="es-C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373311"/>
            <a:ext cx="7619999" cy="365125"/>
          </a:xfrm>
        </p:spPr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264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s-ES" sz="2400" b="1" dirty="0"/>
              <a:t>¿Quién es dueño de los derechos de patente?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657082"/>
            <a:ext cx="7868433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/>
              <a:t>Las </a:t>
            </a:r>
            <a:r>
              <a:rPr lang="es-ES" sz="2000" dirty="0"/>
              <a:t>patentes se conceden sólo para el verdadero inventor, quien puede vender todo o parte de su / su interés en la solicitud de patente o patente a cualquiera por una asignación debidamente redactada. Sólo el verdadero inventor puede solicitar una patente con la Oficina de Patentes y Marcas.</a:t>
            </a:r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257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Que es la propiedad intelectual 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89212" y="1507067"/>
            <a:ext cx="7160095" cy="51138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sz="2000" noProof="0" dirty="0" smtClean="0"/>
              <a:t>La propiedad intelectual es un derecho patrimonial de carácter exclusivo que otorga el Estado por un tiempo determinado para usar o explotar en diferentes; también tiene que ver con la capacidad creativa de la mente.</a:t>
            </a:r>
          </a:p>
          <a:p>
            <a:pPr algn="just">
              <a:lnSpc>
                <a:spcPct val="150000"/>
              </a:lnSpc>
            </a:pPr>
            <a:r>
              <a:rPr lang="es-CO" sz="2000" noProof="0" dirty="0" smtClean="0"/>
              <a:t>El titular de la propiedad intelectual tiene la facultad para evitar que cualquier persona tenga acceso o haga uso de su propiedad sin su consentimiento.</a:t>
            </a:r>
          </a:p>
          <a:p>
            <a:pPr lvl="1" algn="just">
              <a:lnSpc>
                <a:spcPct val="150000"/>
              </a:lnSpc>
            </a:pPr>
            <a:endParaRPr lang="es-CO" sz="1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1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Tengo una idea…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512" y="2128155"/>
            <a:ext cx="8915400" cy="3891646"/>
          </a:xfrm>
        </p:spPr>
        <p:txBody>
          <a:bodyPr>
            <a:normAutofit/>
          </a:bodyPr>
          <a:lstStyle/>
          <a:p>
            <a:pPr algn="just"/>
            <a:r>
              <a:rPr lang="es-CO" sz="2000" dirty="0" smtClean="0"/>
              <a:t>Búsqueda </a:t>
            </a:r>
            <a:r>
              <a:rPr lang="es-CO" sz="2000" dirty="0"/>
              <a:t>de patentes y literatura</a:t>
            </a:r>
          </a:p>
          <a:p>
            <a:pPr algn="just"/>
            <a:r>
              <a:rPr lang="es-CO" sz="2000" dirty="0"/>
              <a:t>Hay que ver si la idea es </a:t>
            </a:r>
            <a:r>
              <a:rPr lang="es-CO" sz="2000" dirty="0" smtClean="0"/>
              <a:t>novedosa y viable</a:t>
            </a:r>
            <a:endParaRPr lang="es-CO" sz="2000" noProof="0" dirty="0" smtClean="0"/>
          </a:p>
          <a:p>
            <a:pPr lvl="1"/>
            <a:r>
              <a:rPr lang="es-CO" sz="2000" noProof="0" dirty="0" smtClean="0"/>
              <a:t>Divulgación de la invención</a:t>
            </a:r>
          </a:p>
          <a:p>
            <a:pPr lvl="2"/>
            <a:r>
              <a:rPr lang="es-CO" sz="1800" dirty="0" smtClean="0"/>
              <a:t>OPITT S-319</a:t>
            </a:r>
            <a:endParaRPr lang="es-CO" sz="1800" noProof="0" dirty="0" smtClean="0"/>
          </a:p>
          <a:p>
            <a:pPr lvl="1"/>
            <a:r>
              <a:rPr lang="es-CO" sz="2000" noProof="0" dirty="0" err="1" smtClean="0"/>
              <a:t>Evaulación</a:t>
            </a:r>
            <a:r>
              <a:rPr lang="es-CO" sz="2000" noProof="0" dirty="0" smtClean="0"/>
              <a:t> preliminar</a:t>
            </a:r>
          </a:p>
          <a:p>
            <a:pPr lvl="2"/>
            <a:r>
              <a:rPr lang="es-CO" sz="2000" noProof="0" dirty="0" smtClean="0"/>
              <a:t>Viabilidad tecnológica</a:t>
            </a:r>
          </a:p>
          <a:p>
            <a:pPr lvl="2"/>
            <a:r>
              <a:rPr lang="es-CO" sz="2000" noProof="0" dirty="0" smtClean="0"/>
              <a:t>Viabilidad de Mercado</a:t>
            </a:r>
          </a:p>
          <a:p>
            <a:pPr lvl="2"/>
            <a:r>
              <a:rPr lang="es-CO" sz="2000" noProof="0" dirty="0" smtClean="0"/>
              <a:t>Viabilidad legal</a:t>
            </a:r>
          </a:p>
          <a:p>
            <a:pPr lvl="1"/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http://www.howto-expert.com/wp-content/uploads/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36" y="3286125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178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11" y="627448"/>
            <a:ext cx="8911687" cy="1280890"/>
          </a:xfrm>
        </p:spPr>
        <p:txBody>
          <a:bodyPr>
            <a:normAutofit/>
          </a:bodyPr>
          <a:lstStyle/>
          <a:p>
            <a:r>
              <a:rPr lang="es-CO" noProof="0" dirty="0" smtClean="0">
                <a:latin typeface="Verdana" pitchFamily="34" charset="0"/>
                <a:cs typeface="Arial" charset="0"/>
              </a:rPr>
              <a:t>BÚSQUEDA DE ARTE PREVIA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9516" y="1631324"/>
            <a:ext cx="8848882" cy="52266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O" sz="2000" b="1" noProof="0" dirty="0" smtClean="0">
                <a:cs typeface="Arial" charset="0"/>
              </a:rPr>
              <a:t>NO es Requisito del USPTO</a:t>
            </a:r>
          </a:p>
          <a:p>
            <a:pPr>
              <a:lnSpc>
                <a:spcPct val="150000"/>
              </a:lnSpc>
            </a:pPr>
            <a:r>
              <a:rPr lang="es-CO" sz="2000" b="1" noProof="0" dirty="0" smtClean="0">
                <a:cs typeface="Arial" charset="0"/>
              </a:rPr>
              <a:t>¿Por Qué Realizar una Búsqueda de Arte Previa?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Determinar que la invención es única.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Mitigar riesgo de infringir.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Identificar características potenciales del nuevo producto.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Identificar la competencia. 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Identificar otros posibles usos del nuevo producto.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Identificar posibles elementos substitutos o equivalentes.</a:t>
            </a:r>
          </a:p>
          <a:p>
            <a:pPr lvl="1"/>
            <a:r>
              <a:rPr lang="es-CO" sz="2000" noProof="0" dirty="0" smtClean="0">
                <a:solidFill>
                  <a:schemeClr val="tx1"/>
                </a:solidFill>
                <a:cs typeface="Arial" charset="0"/>
              </a:rPr>
              <a:t>Determinar la tecnología existente en un área.</a:t>
            </a:r>
          </a:p>
          <a:p>
            <a:pPr>
              <a:lnSpc>
                <a:spcPct val="150000"/>
              </a:lnSpc>
            </a:pPr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5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Primer paso: ver si ya existe tu idea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22581"/>
            <a:ext cx="4365380" cy="3777622"/>
          </a:xfrm>
        </p:spPr>
        <p:txBody>
          <a:bodyPr>
            <a:noAutofit/>
          </a:bodyPr>
          <a:lstStyle/>
          <a:p>
            <a:pPr algn="just"/>
            <a:r>
              <a:rPr lang="es-CO" sz="2000" noProof="0" dirty="0" err="1" smtClean="0"/>
              <a:t>Busqueda</a:t>
            </a:r>
            <a:r>
              <a:rPr lang="es-CO" sz="2000" noProof="0" dirty="0" smtClean="0"/>
              <a:t> de publicaciones</a:t>
            </a:r>
          </a:p>
          <a:p>
            <a:pPr lvl="1" algn="just"/>
            <a:r>
              <a:rPr lang="es-CO" sz="2000" noProof="0" dirty="0" smtClean="0"/>
              <a:t>IEEE</a:t>
            </a:r>
          </a:p>
          <a:p>
            <a:pPr lvl="1" algn="just"/>
            <a:r>
              <a:rPr lang="es-CO" sz="2000" noProof="0" dirty="0" err="1" smtClean="0"/>
              <a:t>Lexus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Nexus</a:t>
            </a:r>
            <a:r>
              <a:rPr lang="es-CO" sz="2000" noProof="0" dirty="0" smtClean="0"/>
              <a:t> </a:t>
            </a:r>
          </a:p>
          <a:p>
            <a:pPr lvl="1" algn="just"/>
            <a:r>
              <a:rPr lang="es-CO" sz="2000" noProof="0" dirty="0" smtClean="0"/>
              <a:t>ACM </a:t>
            </a:r>
          </a:p>
          <a:p>
            <a:pPr algn="just"/>
            <a:r>
              <a:rPr lang="es-CO" sz="2000" noProof="0" dirty="0" err="1" smtClean="0"/>
              <a:t>Busqueda</a:t>
            </a:r>
            <a:r>
              <a:rPr lang="es-CO" sz="2000" noProof="0" dirty="0" smtClean="0"/>
              <a:t> de patentes</a:t>
            </a:r>
          </a:p>
          <a:p>
            <a:pPr lvl="1" algn="just"/>
            <a:r>
              <a:rPr lang="es-CO" sz="2000" noProof="0" dirty="0" smtClean="0"/>
              <a:t>Google Patentes</a:t>
            </a:r>
          </a:p>
          <a:p>
            <a:pPr lvl="1" algn="just"/>
            <a:r>
              <a:rPr lang="es-CO" sz="2000" noProof="0" dirty="0" err="1" smtClean="0"/>
              <a:t>Patbase</a:t>
            </a:r>
            <a:endParaRPr lang="es-CO" sz="2000" noProof="0" dirty="0" smtClean="0"/>
          </a:p>
          <a:p>
            <a:pPr lvl="1" algn="just"/>
            <a:r>
              <a:rPr lang="es-CO" sz="2000" noProof="0" dirty="0" err="1" smtClean="0"/>
              <a:t>MicroPatent</a:t>
            </a:r>
            <a:endParaRPr lang="es-CO" sz="2000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52974" y="2422581"/>
            <a:ext cx="436377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 smtClean="0"/>
              <a:t>Busqueda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Factiva</a:t>
            </a:r>
          </a:p>
          <a:p>
            <a:pPr lvl="1" algn="just"/>
            <a:r>
              <a:rPr lang="en-US" sz="2000" dirty="0" smtClean="0"/>
              <a:t>Business news database</a:t>
            </a:r>
          </a:p>
          <a:p>
            <a:pPr algn="just"/>
            <a:r>
              <a:rPr lang="en-US" sz="2000" dirty="0" err="1" smtClean="0"/>
              <a:t>Busqueda</a:t>
            </a:r>
            <a:r>
              <a:rPr lang="en-US" sz="2000" dirty="0" smtClean="0"/>
              <a:t> de 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del area de </a:t>
            </a:r>
            <a:r>
              <a:rPr lang="en-US" sz="2000" dirty="0" err="1" smtClean="0"/>
              <a:t>tecnologia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889161" y="1656675"/>
            <a:ext cx="8130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importante</a:t>
            </a:r>
            <a:r>
              <a:rPr lang="en-US" sz="2200" dirty="0"/>
              <a:t> </a:t>
            </a:r>
            <a:r>
              <a:rPr lang="en-US" sz="2200" dirty="0" err="1"/>
              <a:t>ver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</a:t>
            </a:r>
            <a:r>
              <a:rPr lang="en-US" sz="2200" dirty="0"/>
              <a:t> </a:t>
            </a:r>
            <a:r>
              <a:rPr lang="en-US" sz="2200" dirty="0" err="1"/>
              <a:t>verdaderamente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novedosa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86215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/>
          <a:lstStyle/>
          <a:p>
            <a:r>
              <a:rPr lang="es-CO" noProof="0" dirty="0" smtClean="0"/>
              <a:t>Si ya existe la idea, ¿cuales son las opciones?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152" y="1747234"/>
            <a:ext cx="9402412" cy="4975538"/>
          </a:xfrm>
        </p:spPr>
        <p:txBody>
          <a:bodyPr>
            <a:noAutofit/>
          </a:bodyPr>
          <a:lstStyle/>
          <a:p>
            <a:pPr algn="just"/>
            <a:r>
              <a:rPr lang="es-CO" sz="2800" noProof="0" dirty="0" smtClean="0"/>
              <a:t>Existen alternativas?</a:t>
            </a:r>
          </a:p>
          <a:p>
            <a:pPr algn="just"/>
            <a:r>
              <a:rPr lang="es-CO" sz="2800" dirty="0" smtClean="0"/>
              <a:t>Existen mejoras de las patentes existentes?</a:t>
            </a:r>
          </a:p>
          <a:p>
            <a:pPr algn="just"/>
            <a:r>
              <a:rPr lang="es-CO" sz="2800" noProof="0" dirty="0" smtClean="0"/>
              <a:t>Se podría desarrollar una empresa sin la patente?</a:t>
            </a:r>
            <a:endParaRPr lang="es-CO" sz="28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100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Viabilidad tecnológica 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4355"/>
            <a:ext cx="8915400" cy="3777622"/>
          </a:xfrm>
        </p:spPr>
        <p:txBody>
          <a:bodyPr>
            <a:normAutofit/>
          </a:bodyPr>
          <a:lstStyle/>
          <a:p>
            <a:r>
              <a:rPr lang="es-CO" sz="2000" noProof="0" dirty="0" smtClean="0"/>
              <a:t>Has reducido la idea a práctica?</a:t>
            </a:r>
          </a:p>
          <a:p>
            <a:r>
              <a:rPr lang="es-CO" sz="2000" noProof="0" dirty="0" smtClean="0"/>
              <a:t>Te da los mismos resultados una y otra vez?</a:t>
            </a:r>
          </a:p>
          <a:p>
            <a:r>
              <a:rPr lang="es-CO" sz="2000" noProof="0" dirty="0" smtClean="0"/>
              <a:t>A que categoría tecnológica le pertenece a tu idea</a:t>
            </a:r>
          </a:p>
          <a:p>
            <a:pPr lvl="1"/>
            <a:r>
              <a:rPr lang="es-CO" sz="2000" noProof="0" dirty="0" smtClean="0"/>
              <a:t>Tecnología pionera (nano tecnología) </a:t>
            </a:r>
          </a:p>
          <a:p>
            <a:pPr lvl="1"/>
            <a:r>
              <a:rPr lang="es-CO" sz="2000" noProof="0" dirty="0" smtClean="0"/>
              <a:t>Tecnología en desarrollo (</a:t>
            </a:r>
            <a:r>
              <a:rPr lang="es-CO" sz="2000" noProof="0" dirty="0" err="1" smtClean="0"/>
              <a:t>bio</a:t>
            </a:r>
            <a:r>
              <a:rPr lang="es-CO" sz="2000" noProof="0" dirty="0" smtClean="0"/>
              <a:t> combustible, pantallas táctiles)</a:t>
            </a:r>
          </a:p>
          <a:p>
            <a:pPr lvl="1"/>
            <a:r>
              <a:rPr lang="es-CO" sz="2000" noProof="0" dirty="0" smtClean="0"/>
              <a:t>Tecnología saturada (tecnología USB)</a:t>
            </a:r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9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/>
              <a:t>Análisis del mercado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8" y="1566930"/>
            <a:ext cx="8201428" cy="45688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s-CO" sz="2000" noProof="0" dirty="0" smtClean="0"/>
              <a:t>¿Cuan grande es la industria en la cual pertenece tu invención?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¿Hay mucha competencia?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¿Quienes son los jugadores principales? ¿Empresas grandes? 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¿Cuan fácil sería sacar un prototipo al Mercado?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¿Cuales son las barreras de entrada de tu producto? 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“SWOT </a:t>
            </a:r>
            <a:r>
              <a:rPr lang="es-CO" sz="2000" noProof="0" dirty="0" err="1" smtClean="0"/>
              <a:t>analysis</a:t>
            </a:r>
            <a:r>
              <a:rPr lang="es-CO" sz="2000" noProof="0" dirty="0" smtClean="0"/>
              <a:t>”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¿Como ha crecido esta industria en los últimos 5 años?</a:t>
            </a:r>
          </a:p>
          <a:p>
            <a:pPr>
              <a:lnSpc>
                <a:spcPct val="160000"/>
              </a:lnSpc>
            </a:pPr>
            <a:r>
              <a:rPr lang="es-CO" sz="2000" noProof="0" dirty="0" smtClean="0"/>
              <a:t>Crecimiento para los próximos 5 años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374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074" name="Picture 2" descr="http://api.ning.com/files/ujcza9N5GbLFJUwGBlDpayAK7eksxs9l4KfsX6nEhU8lh6o1IEwQP1CxMc3-4uC*R4Jz0*eP53-qpX5TEwcQ0fcCdO9iU0AP/INTERROGAC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63" y="861442"/>
            <a:ext cx="4362496" cy="59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0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noProof="0" dirty="0" smtClean="0"/>
              <a:t>La propiedad intelectual se clasifica en 4 categorías:</a:t>
            </a:r>
            <a:br>
              <a:rPr lang="es-CO" noProof="0" dirty="0" smtClean="0"/>
            </a:b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07841"/>
            <a:ext cx="8499498" cy="416416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60000"/>
              </a:lnSpc>
            </a:pPr>
            <a:r>
              <a:rPr lang="es-CO" sz="2000" noProof="0" dirty="0" smtClean="0"/>
              <a:t>Derechos de autor (</a:t>
            </a:r>
            <a:r>
              <a:rPr lang="es-CO" sz="2000" noProof="0" dirty="0" err="1" smtClean="0"/>
              <a:t>copy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write</a:t>
            </a:r>
            <a:r>
              <a:rPr lang="es-CO" sz="2000" noProof="0" dirty="0" smtClean="0"/>
              <a:t>) </a:t>
            </a:r>
          </a:p>
          <a:p>
            <a:pPr lvl="1">
              <a:lnSpc>
                <a:spcPct val="160000"/>
              </a:lnSpc>
            </a:pPr>
            <a:r>
              <a:rPr lang="es-CO" sz="2000" noProof="0" dirty="0" smtClean="0"/>
              <a:t>Patentes</a:t>
            </a:r>
          </a:p>
          <a:p>
            <a:pPr lvl="1">
              <a:lnSpc>
                <a:spcPct val="160000"/>
              </a:lnSpc>
            </a:pPr>
            <a:r>
              <a:rPr lang="es-CO" sz="2000" noProof="0" dirty="0" smtClean="0"/>
              <a:t>Marcas registradas (</a:t>
            </a:r>
            <a:r>
              <a:rPr lang="es-CO" sz="2000" noProof="0" dirty="0" err="1" smtClean="0"/>
              <a:t>trade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mark</a:t>
            </a:r>
            <a:r>
              <a:rPr lang="es-CO" sz="2000" noProof="0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s-CO" sz="2000" noProof="0" dirty="0" smtClean="0"/>
              <a:t>Secretos industriales (</a:t>
            </a:r>
            <a:r>
              <a:rPr lang="es-CO" sz="2000" noProof="0" dirty="0" err="1" smtClean="0"/>
              <a:t>trade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secrets</a:t>
            </a:r>
            <a:r>
              <a:rPr lang="es-CO" sz="2000" noProof="0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s-CO" sz="2000" noProof="0" dirty="0" smtClean="0"/>
              <a:t>Otros tipos de propiedad </a:t>
            </a:r>
            <a:r>
              <a:rPr lang="es-CO" sz="2000" noProof="0" dirty="0" err="1" smtClean="0"/>
              <a:t>intellectual</a:t>
            </a:r>
            <a:endParaRPr lang="es-CO" sz="2000" noProof="0" dirty="0" smtClean="0"/>
          </a:p>
          <a:p>
            <a:pPr lvl="2">
              <a:lnSpc>
                <a:spcPct val="160000"/>
              </a:lnSpc>
            </a:pPr>
            <a:r>
              <a:rPr lang="es-CO" sz="2000" noProof="0" dirty="0" smtClean="0"/>
              <a:t>Capital humano </a:t>
            </a:r>
          </a:p>
          <a:p>
            <a:pPr lvl="2">
              <a:lnSpc>
                <a:spcPct val="160000"/>
              </a:lnSpc>
            </a:pPr>
            <a:r>
              <a:rPr lang="es-CO" sz="2000" noProof="0" dirty="0" smtClean="0"/>
              <a:t>Lista de clientes</a:t>
            </a:r>
          </a:p>
          <a:p>
            <a:endParaRPr lang="es-CO" sz="2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818" y="4669976"/>
            <a:ext cx="1991060" cy="18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1" y="1807344"/>
            <a:ext cx="1813391" cy="1520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16" y="4858425"/>
            <a:ext cx="1237673" cy="123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45" y="1633307"/>
            <a:ext cx="3810000" cy="23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83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356" y="1397330"/>
            <a:ext cx="9939752" cy="47118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b="1" i="1" dirty="0" err="1"/>
              <a:t>Constitucion</a:t>
            </a:r>
            <a:r>
              <a:rPr lang="en-US" b="1" i="1" dirty="0"/>
              <a:t> de los EE.UU., </a:t>
            </a:r>
            <a:r>
              <a:rPr lang="en-US" b="1" i="1" dirty="0" err="1"/>
              <a:t>Articulo</a:t>
            </a:r>
            <a:r>
              <a:rPr lang="en-US" b="1" i="1" dirty="0"/>
              <a:t> 1, </a:t>
            </a:r>
            <a:r>
              <a:rPr lang="en-US" b="1" i="1" dirty="0" err="1"/>
              <a:t>Seccion</a:t>
            </a:r>
            <a:r>
              <a:rPr lang="en-US" b="1" i="1" dirty="0"/>
              <a:t> 8, </a:t>
            </a:r>
            <a:r>
              <a:rPr lang="en-US" b="1" i="1" dirty="0" err="1"/>
              <a:t>Clausula</a:t>
            </a:r>
            <a:r>
              <a:rPr lang="en-US" b="1" i="1" dirty="0"/>
              <a:t> 8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en-US" dirty="0"/>
              <a:t>La </a:t>
            </a:r>
            <a:r>
              <a:rPr lang="en-US" dirty="0" err="1"/>
              <a:t>revolucion</a:t>
            </a:r>
            <a:r>
              <a:rPr lang="en-US" dirty="0"/>
              <a:t> industrial EE.UU. Vs </a:t>
            </a:r>
            <a:r>
              <a:rPr lang="en-US" dirty="0" err="1"/>
              <a:t>Inglaterra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Un </a:t>
            </a:r>
            <a:r>
              <a:rPr lang="en-US" dirty="0" err="1"/>
              <a:t>arreglo</a:t>
            </a:r>
            <a:r>
              <a:rPr lang="en-US" dirty="0"/>
              <a:t> legal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el </a:t>
            </a:r>
            <a:r>
              <a:rPr lang="en-US" dirty="0" err="1"/>
              <a:t>invento</a:t>
            </a:r>
            <a:r>
              <a:rPr lang="en-US" dirty="0"/>
              <a:t> se le </a:t>
            </a:r>
            <a:r>
              <a:rPr lang="en-US" dirty="0" err="1"/>
              <a:t>revela</a:t>
            </a:r>
            <a:r>
              <a:rPr lang="en-US" dirty="0"/>
              <a:t> al </a:t>
            </a:r>
            <a:r>
              <a:rPr lang="en-US" dirty="0" err="1"/>
              <a:t>publico</a:t>
            </a:r>
            <a:r>
              <a:rPr lang="en-US" dirty="0"/>
              <a:t> a </a:t>
            </a:r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que</a:t>
            </a:r>
            <a:r>
              <a:rPr lang="en-US" dirty="0"/>
              <a:t> el inventor </a:t>
            </a:r>
            <a:r>
              <a:rPr lang="en-US" dirty="0" err="1"/>
              <a:t>reciba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priodo</a:t>
            </a:r>
            <a:r>
              <a:rPr lang="en-US" dirty="0"/>
              <a:t> </a:t>
            </a:r>
            <a:r>
              <a:rPr lang="en-US" dirty="0" err="1"/>
              <a:t>limitado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, el derecho </a:t>
            </a:r>
            <a:r>
              <a:rPr lang="en-US" dirty="0" err="1"/>
              <a:t>exclusivo</a:t>
            </a:r>
            <a:r>
              <a:rPr lang="en-US" dirty="0"/>
              <a:t> de </a:t>
            </a:r>
            <a:r>
              <a:rPr lang="en-US" dirty="0" err="1"/>
              <a:t>controlar</a:t>
            </a:r>
            <a:r>
              <a:rPr lang="en-US" dirty="0"/>
              <a:t> la forma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utiliza</a:t>
            </a:r>
            <a:r>
              <a:rPr lang="en-US" dirty="0"/>
              <a:t> el </a:t>
            </a:r>
            <a:r>
              <a:rPr lang="en-US" dirty="0" err="1"/>
              <a:t>invento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err="1"/>
              <a:t>Es</a:t>
            </a:r>
            <a:r>
              <a:rPr lang="en-US" dirty="0"/>
              <a:t> “</a:t>
            </a:r>
            <a:r>
              <a:rPr lang="en-US" dirty="0" err="1"/>
              <a:t>propiedad</a:t>
            </a:r>
            <a:r>
              <a:rPr lang="en-US" dirty="0"/>
              <a:t>”: derecho de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limitado</a:t>
            </a:r>
            <a:r>
              <a:rPr lang="en-US" dirty="0"/>
              <a:t> para </a:t>
            </a:r>
            <a:r>
              <a:rPr lang="en-US" dirty="0" err="1"/>
              <a:t>excluir</a:t>
            </a:r>
            <a:r>
              <a:rPr lang="en-US" dirty="0"/>
              <a:t> a </a:t>
            </a:r>
            <a:r>
              <a:rPr lang="en-US" dirty="0" err="1"/>
              <a:t>otros</a:t>
            </a:r>
            <a:r>
              <a:rPr lang="en-US" dirty="0"/>
              <a:t> de </a:t>
            </a:r>
            <a:r>
              <a:rPr lang="en-US" dirty="0" err="1"/>
              <a:t>usarlo</a:t>
            </a:r>
            <a:r>
              <a:rPr lang="en-US" dirty="0"/>
              <a:t>, </a:t>
            </a:r>
            <a:r>
              <a:rPr lang="en-US" dirty="0" err="1"/>
              <a:t>fabricarlo</a:t>
            </a:r>
            <a:r>
              <a:rPr lang="en-US" dirty="0"/>
              <a:t> o </a:t>
            </a:r>
            <a:r>
              <a:rPr lang="en-US" dirty="0" err="1"/>
              <a:t>venderlo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 err="1"/>
              <a:t>Es</a:t>
            </a:r>
            <a:r>
              <a:rPr lang="en-US" dirty="0"/>
              <a:t> Territorial”: </a:t>
            </a:r>
            <a:r>
              <a:rPr lang="en-US" dirty="0" err="1"/>
              <a:t>otorga</a:t>
            </a:r>
            <a:r>
              <a:rPr lang="en-US" dirty="0"/>
              <a:t> </a:t>
            </a:r>
            <a:r>
              <a:rPr lang="en-US" dirty="0" err="1"/>
              <a:t>proteccion</a:t>
            </a:r>
            <a:r>
              <a:rPr lang="en-US" dirty="0"/>
              <a:t> </a:t>
            </a:r>
            <a:r>
              <a:rPr lang="en-US" dirty="0" err="1"/>
              <a:t>unicamente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los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patente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 smtClean="0"/>
              <a:t>mundial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Se le </a:t>
            </a:r>
            <a:r>
              <a:rPr lang="en-US" dirty="0" err="1" smtClean="0"/>
              <a:t>otorga</a:t>
            </a:r>
            <a:r>
              <a:rPr lang="en-US" dirty="0" smtClean="0"/>
              <a:t> la </a:t>
            </a:r>
            <a:r>
              <a:rPr lang="en-US" dirty="0" err="1" smtClean="0"/>
              <a:t>patente</a:t>
            </a:r>
            <a:r>
              <a:rPr lang="en-US" dirty="0" smtClean="0"/>
              <a:t> al primer inventor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solicitar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s-CO" dirty="0" smtClean="0"/>
              <a:t>plazo </a:t>
            </a:r>
            <a:r>
              <a:rPr lang="es-CO" dirty="0"/>
              <a:t>de 20 años (a partir de la fecha de presentación</a:t>
            </a:r>
            <a:r>
              <a:rPr lang="es-CO" dirty="0" smtClean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56" y="4836502"/>
            <a:ext cx="1291731" cy="1637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21" y="3976735"/>
            <a:ext cx="2569339" cy="25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 smtClean="0">
                <a:latin typeface="Verdana" pitchFamily="34" charset="0"/>
              </a:rPr>
              <a:t>EVALUACI</a:t>
            </a:r>
            <a:r>
              <a:rPr lang="es-CO" noProof="0" dirty="0" smtClean="0">
                <a:latin typeface="Verdana" pitchFamily="34" charset="0"/>
                <a:cs typeface="Arial" charset="0"/>
              </a:rPr>
              <a:t>ÓN INICIAL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89211" y="1354667"/>
            <a:ext cx="8574657" cy="497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O" sz="2000" b="1" noProof="0" dirty="0" smtClean="0">
                <a:latin typeface="Verdana" pitchFamily="34" charset="0"/>
              </a:rPr>
              <a:t>3 Requisitos para Obtener una Patente</a:t>
            </a:r>
          </a:p>
          <a:p>
            <a:pPr lvl="1" algn="just">
              <a:lnSpc>
                <a:spcPct val="150000"/>
              </a:lnSpc>
            </a:pPr>
            <a:r>
              <a:rPr lang="es-CO" sz="2000" noProof="0" dirty="0" smtClean="0">
                <a:latin typeface="Arial"/>
                <a:cs typeface="Arial" charset="0"/>
              </a:rPr>
              <a:t>Ú</a:t>
            </a:r>
            <a:r>
              <a:rPr lang="es-CO" sz="2000" noProof="0" dirty="0" smtClean="0">
                <a:latin typeface="Verdana" pitchFamily="34" charset="0"/>
                <a:cs typeface="Arial" charset="0"/>
              </a:rPr>
              <a:t>til. (utilidad)</a:t>
            </a:r>
          </a:p>
          <a:p>
            <a:pPr lvl="1" algn="just">
              <a:lnSpc>
                <a:spcPct val="150000"/>
              </a:lnSpc>
            </a:pPr>
            <a:r>
              <a:rPr lang="es-CO" sz="2000" noProof="0" dirty="0" smtClean="0">
                <a:latin typeface="Verdana" pitchFamily="34" charset="0"/>
                <a:cs typeface="Arial" charset="0"/>
              </a:rPr>
              <a:t>Novel. (Novedad)</a:t>
            </a:r>
          </a:p>
          <a:p>
            <a:pPr lvl="1" algn="just">
              <a:lnSpc>
                <a:spcPct val="150000"/>
              </a:lnSpc>
            </a:pPr>
            <a:r>
              <a:rPr lang="es-CO" sz="2000" noProof="0" dirty="0" smtClean="0">
                <a:latin typeface="Verdana" pitchFamily="34" charset="0"/>
                <a:cs typeface="Arial" charset="0"/>
              </a:rPr>
              <a:t>No-obvio. (evidencia)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000" noProof="0" dirty="0" smtClean="0"/>
              <a:t>“</a:t>
            </a:r>
            <a:r>
              <a:rPr lang="es-CO" sz="2000" noProof="0" dirty="0" err="1" smtClean="0"/>
              <a:t>Adequately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described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or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enabled</a:t>
            </a:r>
            <a:r>
              <a:rPr lang="es-CO" sz="2000" noProof="0" dirty="0" smtClean="0"/>
              <a:t> (</a:t>
            </a:r>
            <a:r>
              <a:rPr lang="es-CO" sz="2000" noProof="0" dirty="0" err="1" smtClean="0"/>
              <a:t>for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one</a:t>
            </a:r>
            <a:r>
              <a:rPr lang="es-CO" sz="2000" noProof="0" dirty="0" smtClean="0"/>
              <a:t> of </a:t>
            </a:r>
            <a:r>
              <a:rPr lang="es-CO" sz="2000" noProof="0" dirty="0" err="1" smtClean="0"/>
              <a:t>ordinary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skill</a:t>
            </a:r>
            <a:r>
              <a:rPr lang="es-CO" sz="2000" noProof="0" dirty="0" smtClean="0"/>
              <a:t> in </a:t>
            </a:r>
            <a:r>
              <a:rPr lang="es-CO" sz="2000" noProof="0" dirty="0" err="1" smtClean="0"/>
              <a:t>the</a:t>
            </a:r>
            <a:r>
              <a:rPr lang="es-CO" sz="2000" noProof="0" dirty="0" smtClean="0"/>
              <a:t> art to </a:t>
            </a:r>
            <a:r>
              <a:rPr lang="es-CO" sz="2000" noProof="0" dirty="0" err="1" smtClean="0"/>
              <a:t>make</a:t>
            </a:r>
            <a:r>
              <a:rPr lang="es-CO" sz="2000" noProof="0" dirty="0" smtClean="0"/>
              <a:t> and use </a:t>
            </a:r>
            <a:r>
              <a:rPr lang="es-CO" sz="2000" noProof="0" dirty="0" err="1" smtClean="0"/>
              <a:t>the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invention</a:t>
            </a:r>
            <a:r>
              <a:rPr lang="es-CO" sz="2000" noProof="0" dirty="0" smtClean="0"/>
              <a:t>)  (35 U.S.C. 112, 1</a:t>
            </a:r>
            <a:r>
              <a:rPr lang="es-CO" sz="2000" baseline="30000" noProof="0" dirty="0" smtClean="0"/>
              <a:t>st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paragraph</a:t>
            </a:r>
            <a:r>
              <a:rPr lang="es-CO" sz="2000" noProof="0" dirty="0" smtClean="0"/>
              <a:t>)”</a:t>
            </a:r>
          </a:p>
          <a:p>
            <a:pPr algn="just">
              <a:lnSpc>
                <a:spcPct val="150000"/>
              </a:lnSpc>
              <a:defRPr/>
            </a:pPr>
            <a:r>
              <a:rPr lang="es-CO" sz="2000" noProof="0" dirty="0" smtClean="0"/>
              <a:t>“</a:t>
            </a:r>
            <a:r>
              <a:rPr lang="es-CO" sz="2000" noProof="0" dirty="0" err="1" smtClean="0"/>
              <a:t>Claimed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by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the</a:t>
            </a:r>
            <a:r>
              <a:rPr lang="es-CO" sz="2000" noProof="0" dirty="0" smtClean="0"/>
              <a:t> inventor in </a:t>
            </a:r>
            <a:r>
              <a:rPr lang="es-CO" sz="2000" noProof="0" dirty="0" err="1" smtClean="0"/>
              <a:t>clear</a:t>
            </a:r>
            <a:r>
              <a:rPr lang="es-CO" sz="2000" noProof="0" dirty="0" smtClean="0"/>
              <a:t> and </a:t>
            </a:r>
            <a:r>
              <a:rPr lang="es-CO" sz="2000" noProof="0" dirty="0" err="1" smtClean="0"/>
              <a:t>definite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terms</a:t>
            </a:r>
            <a:r>
              <a:rPr lang="es-CO" sz="2000" noProof="0" dirty="0" smtClean="0"/>
              <a:t> (35 U.S.C. 112, 2</a:t>
            </a:r>
            <a:r>
              <a:rPr lang="es-CO" sz="2000" baseline="30000" noProof="0" dirty="0" smtClean="0"/>
              <a:t>nd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paragraph</a:t>
            </a:r>
            <a:r>
              <a:rPr lang="es-CO" sz="2000" noProof="0" dirty="0" smtClean="0"/>
              <a:t>)”</a:t>
            </a:r>
          </a:p>
          <a:p>
            <a:pPr lvl="1" algn="just">
              <a:lnSpc>
                <a:spcPct val="150000"/>
              </a:lnSpc>
            </a:pPr>
            <a:endParaRPr lang="es-CO" sz="2000" noProof="0" dirty="0" smtClean="0">
              <a:latin typeface="Verdana" pitchFamily="34" charset="0"/>
              <a:cs typeface="Arial" charset="0"/>
            </a:endParaRPr>
          </a:p>
          <a:p>
            <a:pPr lvl="1" algn="just">
              <a:lnSpc>
                <a:spcPct val="150000"/>
              </a:lnSpc>
            </a:pPr>
            <a:endParaRPr lang="es-CO" sz="2000" noProof="0" dirty="0" smtClean="0">
              <a:latin typeface="Verdana" pitchFamily="34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http://moozup.com/blog/wp-content/uploads/2014/02/idea-bulb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44936" r="44980" b="13780"/>
          <a:stretch/>
        </p:blipFill>
        <p:spPr bwMode="auto">
          <a:xfrm>
            <a:off x="9103537" y="473109"/>
            <a:ext cx="2401075" cy="14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365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2535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Obvio</a:t>
            </a:r>
            <a:r>
              <a:rPr lang="en-US" sz="4000" b="1" dirty="0" smtClean="0"/>
              <a:t> vs. No-</a:t>
            </a:r>
            <a:r>
              <a:rPr lang="en-US" sz="4000" b="1" dirty="0" err="1" smtClean="0"/>
              <a:t>Obvio</a:t>
            </a:r>
            <a:endParaRPr lang="en-US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63" y="3833967"/>
            <a:ext cx="1943372" cy="14726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361439"/>
            <a:ext cx="7619999" cy="365125"/>
          </a:xfrm>
        </p:spPr>
        <p:txBody>
          <a:bodyPr/>
          <a:lstStyle/>
          <a:p>
            <a:r>
              <a:rPr lang="en-US" dirty="0" err="1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38" y="2380476"/>
            <a:ext cx="1202702" cy="8230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32169" y="1797941"/>
            <a:ext cx="2907329" cy="371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i="1" u="sng" dirty="0" err="1" smtClean="0"/>
              <a:t>Nano</a:t>
            </a:r>
            <a:r>
              <a:rPr lang="en-US" sz="1400" i="1" u="sng" dirty="0" smtClean="0"/>
              <a:t>-Wires – </a:t>
            </a:r>
            <a:r>
              <a:rPr lang="en-US" sz="1400" i="1" u="sng" dirty="0" err="1" smtClean="0"/>
              <a:t>Cadmio</a:t>
            </a:r>
            <a:r>
              <a:rPr lang="en-US" sz="1400" i="1" u="sng" dirty="0" smtClean="0"/>
              <a:t> </a:t>
            </a:r>
            <a:r>
              <a:rPr lang="en-US" sz="1400" i="1" u="sng" dirty="0" err="1" smtClean="0"/>
              <a:t>Selenio</a:t>
            </a:r>
            <a:r>
              <a:rPr lang="en-US" sz="1400" i="1" u="sng" dirty="0" smtClean="0"/>
              <a:t> </a:t>
            </a:r>
            <a:endParaRPr lang="en-US" sz="1400" i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2" y="2270261"/>
            <a:ext cx="831273" cy="8312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68403" y="3203575"/>
            <a:ext cx="477916" cy="48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13862" y="3235157"/>
            <a:ext cx="389033" cy="45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3745486" y="4421847"/>
            <a:ext cx="556406" cy="2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4125" y="4289327"/>
            <a:ext cx="150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Propiedades</a:t>
            </a:r>
            <a:r>
              <a:rPr lang="en-US" sz="1400" dirty="0" smtClean="0"/>
              <a:t> </a:t>
            </a:r>
            <a:r>
              <a:rPr lang="en-US" sz="1400" dirty="0" err="1" smtClean="0"/>
              <a:t>ópticas</a:t>
            </a:r>
            <a:r>
              <a:rPr lang="en-US" sz="1400" dirty="0" smtClean="0"/>
              <a:t> </a:t>
            </a:r>
            <a:r>
              <a:rPr lang="en-US" sz="1400" dirty="0" err="1" smtClean="0"/>
              <a:t>únicas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2834" y="1258372"/>
            <a:ext cx="383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No-</a:t>
            </a:r>
            <a:r>
              <a:rPr lang="en-US" sz="3600" b="1" dirty="0" err="1" smtClean="0"/>
              <a:t>Obvio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63110" y="1321338"/>
            <a:ext cx="383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Obvio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1" y="2507772"/>
            <a:ext cx="1698115" cy="1207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98" y="2257466"/>
            <a:ext cx="934232" cy="13934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57" y="4089102"/>
            <a:ext cx="1659843" cy="93042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19" idx="2"/>
          </p:cNvCxnSpPr>
          <p:nvPr/>
        </p:nvCxnSpPr>
        <p:spPr>
          <a:xfrm>
            <a:off x="8352679" y="3714895"/>
            <a:ext cx="398178" cy="33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</p:cNvCxnSpPr>
          <p:nvPr/>
        </p:nvCxnSpPr>
        <p:spPr>
          <a:xfrm flipH="1">
            <a:off x="10410702" y="3650896"/>
            <a:ext cx="273112" cy="403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44500" y="1843210"/>
            <a:ext cx="311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err="1" smtClean="0"/>
              <a:t>Botellas</a:t>
            </a:r>
            <a:r>
              <a:rPr lang="en-US" sz="1200" i="1" u="sng" dirty="0" smtClean="0"/>
              <a:t> de </a:t>
            </a:r>
            <a:r>
              <a:rPr lang="en-US" sz="1200" i="1" u="sng" dirty="0" err="1" smtClean="0"/>
              <a:t>cerveza</a:t>
            </a:r>
            <a:r>
              <a:rPr lang="en-US" sz="1200" i="1" u="sng" dirty="0" smtClean="0"/>
              <a:t> con </a:t>
            </a:r>
            <a:r>
              <a:rPr lang="en-US" sz="1200" i="1" u="sng" dirty="0" err="1" smtClean="0"/>
              <a:t>diversos</a:t>
            </a:r>
            <a:r>
              <a:rPr lang="en-US" sz="1200" i="1" u="sng" dirty="0" smtClean="0"/>
              <a:t> </a:t>
            </a:r>
            <a:r>
              <a:rPr lang="en-US" sz="1200" i="1" u="sng" dirty="0" err="1" smtClean="0"/>
              <a:t>colores</a:t>
            </a:r>
            <a:r>
              <a:rPr lang="en-US" sz="1200" i="1" u="sng" dirty="0" smtClean="0"/>
              <a:t> para </a:t>
            </a:r>
            <a:r>
              <a:rPr lang="en-US" sz="1200" i="1" u="sng" dirty="0" err="1" smtClean="0"/>
              <a:t>filtrar</a:t>
            </a:r>
            <a:r>
              <a:rPr lang="en-US" sz="1200" i="1" u="sng" dirty="0" smtClean="0"/>
              <a:t> la luz y </a:t>
            </a:r>
            <a:r>
              <a:rPr lang="en-US" sz="1200" i="1" u="sng" dirty="0" err="1" smtClean="0"/>
              <a:t>proteger</a:t>
            </a:r>
            <a:r>
              <a:rPr lang="en-US" sz="1200" i="1" u="sng" dirty="0" smtClean="0"/>
              <a:t> </a:t>
            </a:r>
            <a:r>
              <a:rPr lang="en-US" sz="1200" i="1" u="sng" dirty="0" err="1" smtClean="0"/>
              <a:t>contenido</a:t>
            </a:r>
            <a:endParaRPr lang="en-US" sz="1200" i="1" u="sng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03621" y="5118267"/>
            <a:ext cx="3994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25750" y="5177649"/>
            <a:ext cx="41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 EXISTE EL CONCEPTO INVENTIVO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25" y="5597048"/>
            <a:ext cx="1078228" cy="10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67" y="324676"/>
            <a:ext cx="8911687" cy="1280890"/>
          </a:xfrm>
        </p:spPr>
        <p:txBody>
          <a:bodyPr/>
          <a:lstStyle/>
          <a:p>
            <a:r>
              <a:rPr lang="es-CO" b="1" dirty="0">
                <a:latin typeface="Verdana" pitchFamily="34" charset="0"/>
                <a:cs typeface="Arial" charset="0"/>
              </a:rPr>
              <a:t>¿</a:t>
            </a:r>
            <a:r>
              <a:rPr lang="es-CO" dirty="0"/>
              <a:t>Que se puede patentar</a:t>
            </a:r>
            <a:r>
              <a:rPr lang="es-CO" dirty="0" smtClean="0"/>
              <a:t>?</a:t>
            </a:r>
            <a:br>
              <a:rPr lang="es-CO" dirty="0" smtClean="0"/>
            </a:br>
            <a:r>
              <a:rPr lang="es-CO" dirty="0" smtClean="0"/>
              <a:t>Categorías </a:t>
            </a:r>
            <a:r>
              <a:rPr lang="es-CO" noProof="0" dirty="0" smtClean="0"/>
              <a:t>de los Inventos</a:t>
            </a:r>
            <a:endParaRPr lang="es-C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5566"/>
            <a:ext cx="7997222" cy="3777622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es-CO" sz="2000" noProof="0" dirty="0" smtClean="0"/>
              <a:t>Patentes de Utilidad</a:t>
            </a:r>
            <a:r>
              <a:rPr lang="es-CO" sz="2000" dirty="0"/>
              <a:t>: "</a:t>
            </a:r>
            <a:r>
              <a:rPr lang="es-CO" sz="2000" dirty="0" err="1"/>
              <a:t>anything</a:t>
            </a:r>
            <a:r>
              <a:rPr lang="es-CO" sz="2000" dirty="0"/>
              <a:t> </a:t>
            </a:r>
            <a:r>
              <a:rPr lang="es-CO" sz="2000" dirty="0" err="1"/>
              <a:t>under</a:t>
            </a:r>
            <a:r>
              <a:rPr lang="es-CO" sz="2000" dirty="0"/>
              <a:t> </a:t>
            </a:r>
            <a:r>
              <a:rPr lang="es-CO" sz="2000" dirty="0" err="1"/>
              <a:t>the</a:t>
            </a:r>
            <a:r>
              <a:rPr lang="es-CO" sz="2000" dirty="0"/>
              <a:t> </a:t>
            </a:r>
            <a:r>
              <a:rPr lang="es-CO" sz="2000" dirty="0" err="1"/>
              <a:t>sun</a:t>
            </a:r>
            <a:r>
              <a:rPr lang="es-CO" sz="2000" dirty="0"/>
              <a:t> </a:t>
            </a:r>
            <a:r>
              <a:rPr lang="es-CO" sz="2000" dirty="0" err="1"/>
              <a:t>that</a:t>
            </a:r>
            <a:r>
              <a:rPr lang="es-CO" sz="2000" dirty="0"/>
              <a:t> </a:t>
            </a:r>
            <a:r>
              <a:rPr lang="es-CO" sz="2000" dirty="0" err="1"/>
              <a:t>is</a:t>
            </a:r>
            <a:r>
              <a:rPr lang="es-CO" sz="2000" dirty="0"/>
              <a:t> </a:t>
            </a:r>
            <a:r>
              <a:rPr lang="es-CO" sz="2000" dirty="0" err="1"/>
              <a:t>made</a:t>
            </a:r>
            <a:r>
              <a:rPr lang="es-CO" sz="2000" dirty="0"/>
              <a:t> </a:t>
            </a:r>
            <a:r>
              <a:rPr lang="es-CO" sz="2000" dirty="0" err="1"/>
              <a:t>by</a:t>
            </a:r>
            <a:r>
              <a:rPr lang="es-CO" sz="2000" dirty="0"/>
              <a:t> </a:t>
            </a:r>
            <a:r>
              <a:rPr lang="es-CO" sz="2000" dirty="0" err="1"/>
              <a:t>man</a:t>
            </a:r>
            <a:r>
              <a:rPr lang="es-CO" sz="2000" dirty="0"/>
              <a:t>" as </a:t>
            </a:r>
            <a:r>
              <a:rPr lang="es-CO" sz="2000" dirty="0" err="1"/>
              <a:t>statutory</a:t>
            </a:r>
            <a:r>
              <a:rPr lang="es-CO" sz="2000" dirty="0"/>
              <a:t> </a:t>
            </a:r>
            <a:r>
              <a:rPr lang="es-CO" sz="2000" dirty="0" err="1"/>
              <a:t>subject</a:t>
            </a:r>
            <a:r>
              <a:rPr lang="es-CO" sz="2000" dirty="0"/>
              <a:t> </a:t>
            </a:r>
            <a:r>
              <a:rPr lang="es-CO" sz="2000" dirty="0" err="1"/>
              <a:t>matter</a:t>
            </a:r>
            <a:r>
              <a:rPr lang="es-CO" sz="2000" dirty="0"/>
              <a:t>. </a:t>
            </a:r>
            <a:r>
              <a:rPr lang="es-CO" sz="2000" i="1" dirty="0" err="1"/>
              <a:t>Diamond</a:t>
            </a:r>
            <a:r>
              <a:rPr lang="es-CO" sz="2000" i="1" dirty="0"/>
              <a:t> v. </a:t>
            </a:r>
            <a:r>
              <a:rPr lang="es-CO" sz="2000" i="1" dirty="0" err="1"/>
              <a:t>Chakrabarty</a:t>
            </a:r>
            <a:r>
              <a:rPr lang="es-CO" sz="2000" dirty="0"/>
              <a:t>, 447 U.S. 303, 308-09, 206 USPQ 193, 197 (1980</a:t>
            </a:r>
            <a:r>
              <a:rPr lang="es-CO" sz="2000" dirty="0" smtClean="0"/>
              <a:t>).”</a:t>
            </a:r>
            <a:endParaRPr lang="es-CO" sz="2000" noProof="0" dirty="0" smtClean="0"/>
          </a:p>
          <a:p>
            <a:pPr lvl="2" algn="just">
              <a:defRPr/>
            </a:pPr>
            <a:r>
              <a:rPr lang="es-CO" sz="2000" noProof="0" dirty="0" smtClean="0"/>
              <a:t>Proceso</a:t>
            </a:r>
          </a:p>
          <a:p>
            <a:pPr lvl="2" algn="just">
              <a:defRPr/>
            </a:pPr>
            <a:r>
              <a:rPr lang="es-CO" sz="2000" noProof="0" dirty="0" smtClean="0"/>
              <a:t>Máquina</a:t>
            </a:r>
          </a:p>
          <a:p>
            <a:pPr lvl="2" algn="just">
              <a:defRPr/>
            </a:pPr>
            <a:r>
              <a:rPr lang="es-CO" sz="2000" noProof="0" dirty="0" smtClean="0"/>
              <a:t>Artículo de manufactura: fabricación</a:t>
            </a:r>
          </a:p>
          <a:p>
            <a:pPr lvl="2" algn="just">
              <a:defRPr/>
            </a:pPr>
            <a:r>
              <a:rPr lang="es-CO" sz="2000" noProof="0" dirty="0" smtClean="0"/>
              <a:t>Composición de la materia</a:t>
            </a:r>
          </a:p>
          <a:p>
            <a:pPr lvl="2" algn="just">
              <a:defRPr/>
            </a:pPr>
            <a:r>
              <a:rPr lang="es-CO" sz="2000" noProof="0" dirty="0" smtClean="0"/>
              <a:t>Mejoras de los mismos</a:t>
            </a:r>
            <a:endParaRPr lang="es-CO" sz="1800" noProof="0" dirty="0" smtClean="0"/>
          </a:p>
          <a:p>
            <a:pPr algn="just"/>
            <a:endParaRPr lang="es-C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http://www.inewidea.com/wp-content/uploads/2013/12/df60286286f8c40c4a7169b35176c3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37" y="4549072"/>
            <a:ext cx="4038332" cy="195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803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77" y="88998"/>
            <a:ext cx="10244301" cy="128556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Concepto</a:t>
            </a:r>
            <a:r>
              <a:rPr lang="en-US" sz="2800" dirty="0" smtClean="0"/>
              <a:t> de “</a:t>
            </a:r>
            <a:r>
              <a:rPr lang="en-US" sz="2800" dirty="0" err="1" smtClean="0"/>
              <a:t>Mejoras</a:t>
            </a:r>
            <a:r>
              <a:rPr lang="en-US" sz="2800" dirty="0" smtClean="0"/>
              <a:t>” y </a:t>
            </a:r>
            <a:r>
              <a:rPr lang="en-US" sz="2800" dirty="0" err="1" smtClean="0"/>
              <a:t>derechos</a:t>
            </a:r>
            <a:r>
              <a:rPr lang="en-US" sz="2800" dirty="0" smtClean="0"/>
              <a:t> de </a:t>
            </a:r>
            <a:r>
              <a:rPr lang="en-US" sz="2800" dirty="0" err="1" smtClean="0"/>
              <a:t>exclusividad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5752" y="6135808"/>
            <a:ext cx="7619999" cy="365125"/>
          </a:xfrm>
        </p:spPr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425407" y="1291386"/>
            <a:ext cx="1143000" cy="990600"/>
          </a:xfrm>
          <a:prstGeom prst="flowChart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j0195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8125" y="1253286"/>
            <a:ext cx="741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39607" y="2129586"/>
            <a:ext cx="24384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chemeClr val="tx1"/>
                </a:solidFill>
              </a:rPr>
              <a:t>Patente</a:t>
            </a:r>
            <a:r>
              <a:rPr lang="en-US" sz="1600" dirty="0" smtClean="0">
                <a:solidFill>
                  <a:schemeClr val="tx1"/>
                </a:solidFill>
              </a:rPr>
              <a:t> #1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30607" y="2053386"/>
            <a:ext cx="2209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Patent Holder #2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2407" y="2510586"/>
            <a:ext cx="3276600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Holds a patent having claims to a yellow marker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16207" y="2358186"/>
            <a:ext cx="39624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Holds a patent having claims to a yellow marker with a pen on the opposing end</a:t>
            </a: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36" descr="MCj04099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2607" y="1215186"/>
            <a:ext cx="752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3654007" y="3043986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7692607" y="3120186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901407" y="3882186"/>
            <a:ext cx="3810000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tx1"/>
                </a:solidFill>
              </a:rPr>
              <a:t>Patent Holder #1 has the right to exclude anyone from making, using, selling or importing a product having the basic element of a yellow marker.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5940007" y="3882186"/>
            <a:ext cx="4343400" cy="245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Patent Holder #1 has the right to right to exclude others from making, using, offering for sale, selling or importing the marker having a pen on the opposing end.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In order for Patent Holder #2 to make his invention, he must obtain permission from Patent Holder #1 to make his invention which comprises the basic element of a yellow marker.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Please note that Patent Holder #2 does not have the right to make his invention.</a:t>
            </a:r>
          </a:p>
        </p:txBody>
      </p:sp>
    </p:spTree>
    <p:extLst>
      <p:ext uri="{BB962C8B-B14F-4D97-AF65-F5344CB8AC3E}">
        <p14:creationId xmlns:p14="http://schemas.microsoft.com/office/powerpoint/2010/main" val="30242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1F64B-87CF-4F10-BDE9-16B010C08A2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O" sz="4000" b="1" noProof="0" dirty="0" smtClean="0">
                <a:latin typeface="Verdana" pitchFamily="34" charset="0"/>
                <a:cs typeface="Arial" charset="0"/>
              </a:rPr>
              <a:t>¿</a:t>
            </a:r>
            <a:r>
              <a:rPr lang="es-CO" sz="4000" noProof="0" dirty="0" smtClean="0"/>
              <a:t>Que no se puede patentar?</a:t>
            </a:r>
            <a:endParaRPr lang="es-CO" sz="4000" noProof="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064321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 err="1"/>
              <a:t>Leyes</a:t>
            </a:r>
            <a:r>
              <a:rPr lang="en-US" sz="2600" dirty="0"/>
              <a:t> de la </a:t>
            </a:r>
            <a:r>
              <a:rPr lang="en-US" sz="2600" dirty="0" err="1"/>
              <a:t>naturaleza</a:t>
            </a:r>
            <a:r>
              <a:rPr lang="en-US" sz="2600" dirty="0"/>
              <a:t> (E = mc</a:t>
            </a:r>
            <a:r>
              <a:rPr lang="en-US" sz="2600" baseline="30000" dirty="0"/>
              <a:t>2)</a:t>
            </a: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 err="1"/>
              <a:t>Fenomenos</a:t>
            </a:r>
            <a:r>
              <a:rPr lang="en-US" sz="2600" dirty="0"/>
              <a:t> </a:t>
            </a:r>
            <a:r>
              <a:rPr lang="en-US" sz="2600" dirty="0" err="1"/>
              <a:t>fisicos</a:t>
            </a:r>
            <a:r>
              <a:rPr lang="en-US" sz="2600" dirty="0"/>
              <a:t> (</a:t>
            </a:r>
            <a:r>
              <a:rPr lang="en-US" sz="2600" dirty="0" err="1"/>
              <a:t>fuego</a:t>
            </a:r>
            <a:r>
              <a:rPr lang="en-US" sz="2600" dirty="0"/>
              <a:t>, </a:t>
            </a:r>
            <a:r>
              <a:rPr lang="en-US" sz="2600" dirty="0" err="1"/>
              <a:t>relampagos</a:t>
            </a:r>
            <a:r>
              <a:rPr lang="en-US" sz="2600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Ideas </a:t>
            </a:r>
            <a:r>
              <a:rPr lang="en-US" sz="2600" dirty="0" err="1"/>
              <a:t>abstractas</a:t>
            </a:r>
            <a:r>
              <a:rPr lang="en-US" sz="2600" dirty="0"/>
              <a:t> (</a:t>
            </a:r>
            <a:r>
              <a:rPr lang="en-US" sz="2600" dirty="0" err="1"/>
              <a:t>algoritmos</a:t>
            </a:r>
            <a:r>
              <a:rPr lang="en-US" sz="2600" dirty="0"/>
              <a:t> </a:t>
            </a:r>
            <a:r>
              <a:rPr lang="en-US" sz="2600" dirty="0" err="1"/>
              <a:t>matematicos</a:t>
            </a:r>
            <a:r>
              <a:rPr lang="en-US" sz="2600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err="1"/>
              <a:t>Cosas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</a:t>
            </a:r>
            <a:r>
              <a:rPr lang="en-US" sz="2600" dirty="0" err="1"/>
              <a:t>ocurran</a:t>
            </a:r>
            <a:r>
              <a:rPr lang="en-US" sz="2600" dirty="0"/>
              <a:t> de </a:t>
            </a:r>
            <a:r>
              <a:rPr lang="en-US" sz="2600" dirty="0" err="1"/>
              <a:t>manera</a:t>
            </a:r>
            <a:r>
              <a:rPr lang="en-US" sz="2600" dirty="0"/>
              <a:t> natural (Mineral </a:t>
            </a:r>
            <a:r>
              <a:rPr lang="en-US" sz="2600" dirty="0" err="1"/>
              <a:t>desubierto</a:t>
            </a:r>
            <a:r>
              <a:rPr lang="en-US" sz="2600" dirty="0"/>
              <a:t> </a:t>
            </a:r>
            <a:r>
              <a:rPr lang="en-US" sz="2600" dirty="0" err="1"/>
              <a:t>recientemente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existe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naturaleza</a:t>
            </a:r>
            <a:r>
              <a:rPr lang="en-US" sz="2600" dirty="0"/>
              <a:t>) – hay </a:t>
            </a:r>
            <a:r>
              <a:rPr lang="en-US" sz="2600" dirty="0" err="1"/>
              <a:t>controversias</a:t>
            </a:r>
            <a:r>
              <a:rPr lang="en-US" sz="2600" dirty="0"/>
              <a:t> con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tema</a:t>
            </a: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 err="1"/>
              <a:t>Codigos</a:t>
            </a:r>
            <a:r>
              <a:rPr lang="en-US" sz="2600" dirty="0"/>
              <a:t> de software para </a:t>
            </a:r>
            <a:r>
              <a:rPr lang="en-US" sz="2600" dirty="0" err="1"/>
              <a:t>computadoras</a:t>
            </a: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OJO: se </a:t>
            </a:r>
            <a:r>
              <a:rPr lang="en-US" sz="2600" dirty="0" err="1"/>
              <a:t>puede</a:t>
            </a:r>
            <a:r>
              <a:rPr lang="en-US" sz="2600" dirty="0"/>
              <a:t> </a:t>
            </a:r>
            <a:r>
              <a:rPr lang="en-US" sz="2600" dirty="0" err="1"/>
              <a:t>patentar</a:t>
            </a:r>
            <a:r>
              <a:rPr lang="en-US" sz="2600" dirty="0"/>
              <a:t> la </a:t>
            </a:r>
            <a:r>
              <a:rPr lang="en-US" sz="2600" dirty="0" err="1"/>
              <a:t>aplicacion</a:t>
            </a:r>
            <a:r>
              <a:rPr lang="en-US" sz="2600" dirty="0"/>
              <a:t> del </a:t>
            </a:r>
            <a:r>
              <a:rPr lang="en-US" sz="2600" dirty="0" err="1"/>
              <a:t>uso</a:t>
            </a:r>
            <a:r>
              <a:rPr lang="en-US" sz="2600" dirty="0"/>
              <a:t> de </a:t>
            </a:r>
            <a:r>
              <a:rPr lang="en-US" sz="2600" dirty="0" err="1"/>
              <a:t>leyes</a:t>
            </a:r>
            <a:r>
              <a:rPr lang="en-US" sz="2600" dirty="0"/>
              <a:t> de la </a:t>
            </a:r>
            <a:r>
              <a:rPr lang="en-US" sz="2600" dirty="0" err="1"/>
              <a:t>naturaleza</a:t>
            </a:r>
            <a:r>
              <a:rPr lang="en-US" sz="2600" dirty="0"/>
              <a:t> o </a:t>
            </a:r>
            <a:r>
              <a:rPr lang="en-US" sz="2600" dirty="0" err="1"/>
              <a:t>fenomenos</a:t>
            </a:r>
            <a:r>
              <a:rPr lang="en-US" sz="2600" dirty="0"/>
              <a:t> </a:t>
            </a:r>
            <a:r>
              <a:rPr lang="en-US" sz="2600" dirty="0" err="1"/>
              <a:t>fisicos</a:t>
            </a:r>
            <a:r>
              <a:rPr lang="en-US" sz="2600" dirty="0"/>
              <a:t> para </a:t>
            </a:r>
            <a:r>
              <a:rPr lang="en-US" sz="2600" dirty="0" err="1"/>
              <a:t>cumplir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funcion</a:t>
            </a:r>
            <a:r>
              <a:rPr lang="en-US" sz="2600" dirty="0"/>
              <a:t> </a:t>
            </a:r>
            <a:r>
              <a:rPr lang="en-US" sz="2600" dirty="0" err="1"/>
              <a:t>hecho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el </a:t>
            </a:r>
            <a:r>
              <a:rPr lang="en-US" sz="2600" dirty="0" smtClean="0"/>
              <a:t>hombre</a:t>
            </a:r>
          </a:p>
          <a:p>
            <a:pPr>
              <a:lnSpc>
                <a:spcPct val="90000"/>
              </a:lnSpc>
              <a:defRPr/>
            </a:pPr>
            <a:r>
              <a:rPr lang="en-US" sz="2600" b="1" u="sng" dirty="0" smtClean="0"/>
              <a:t>Las ideas no se </a:t>
            </a:r>
            <a:r>
              <a:rPr lang="en-US" sz="2600" b="1" u="sng" dirty="0" err="1" smtClean="0"/>
              <a:t>patentizan</a:t>
            </a:r>
            <a:r>
              <a:rPr lang="en-US" sz="2600" b="1" u="sng" dirty="0" smtClean="0"/>
              <a:t>…..El </a:t>
            </a:r>
            <a:r>
              <a:rPr lang="en-US" sz="2600" b="1" u="sng" dirty="0" err="1" smtClean="0"/>
              <a:t>como</a:t>
            </a:r>
            <a:r>
              <a:rPr lang="en-US" sz="2600" b="1" u="sng" dirty="0" smtClean="0"/>
              <a:t> se </a:t>
            </a:r>
            <a:r>
              <a:rPr lang="en-US" sz="2600" b="1" u="sng" dirty="0" err="1" smtClean="0"/>
              <a:t>patentiza</a:t>
            </a:r>
            <a:endParaRPr lang="en-US" sz="2600" b="1" u="sng" dirty="0"/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9144000" y="6034088"/>
            <a:ext cx="1905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</a:rPr>
              <a:t>From  MPEP 2106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973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1799</Words>
  <Application>Microsoft Office PowerPoint</Application>
  <PresentationFormat>Widescreen</PresentationFormat>
  <Paragraphs>257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Verdana</vt:lpstr>
      <vt:lpstr>Wingdings 3</vt:lpstr>
      <vt:lpstr>Wisp</vt:lpstr>
      <vt:lpstr>La Propiedad Intelectual</vt:lpstr>
      <vt:lpstr>Que es la propiedad intelectual </vt:lpstr>
      <vt:lpstr>La propiedad intelectual se clasifica en 4 categorías: </vt:lpstr>
      <vt:lpstr>PATENTE</vt:lpstr>
      <vt:lpstr>EVALUACIÓN INICIAL</vt:lpstr>
      <vt:lpstr>Obvio vs. No-Obvio</vt:lpstr>
      <vt:lpstr>¿Que se puede patentar? Categorías de los Inventos</vt:lpstr>
      <vt:lpstr>Concepto de “Mejoras” y derechos de exclusividad</vt:lpstr>
      <vt:lpstr>¿Que no se puede patentar?</vt:lpstr>
      <vt:lpstr>Tipos de Solicitudes de Patentes</vt:lpstr>
      <vt:lpstr>¿Porqué las patentes son tan importantes?</vt:lpstr>
      <vt:lpstr>¿Como Podemos Aprovechar La PI A Través De La Comercialización?</vt:lpstr>
      <vt:lpstr>Política De La UPR Sobre La Propiedad Intelectual</vt:lpstr>
      <vt:lpstr>El Desarrollo De La Innovación </vt:lpstr>
      <vt:lpstr>Time Line del proceso de Propiedad Intelectual - UPR</vt:lpstr>
      <vt:lpstr>Lab Notebooks</vt:lpstr>
      <vt:lpstr>La confidencialidad</vt:lpstr>
      <vt:lpstr>Non-Disclosure Agreements</vt:lpstr>
      <vt:lpstr>¿Quién es dueño de los derechos de patente? </vt:lpstr>
      <vt:lpstr>Tengo una idea…</vt:lpstr>
      <vt:lpstr>BÚSQUEDA DE ARTE PREVIA</vt:lpstr>
      <vt:lpstr>Primer paso: ver si ya existe tu idea</vt:lpstr>
      <vt:lpstr>Si ya existe la idea, ¿cuales son las opciones?</vt:lpstr>
      <vt:lpstr>Viabilidad tecnológica </vt:lpstr>
      <vt:lpstr>Análisis del mercado</vt:lpstr>
      <vt:lpstr>Preguntas</vt:lpstr>
    </vt:vector>
  </TitlesOfParts>
  <Company>UPRM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Propiedad Intelectual</dc:title>
  <dc:creator>Invest-Aux1</dc:creator>
  <cp:lastModifiedBy>Invest-Aux1</cp:lastModifiedBy>
  <cp:revision>90</cp:revision>
  <dcterms:created xsi:type="dcterms:W3CDTF">2014-09-05T12:07:33Z</dcterms:created>
  <dcterms:modified xsi:type="dcterms:W3CDTF">2015-02-19T20:12:57Z</dcterms:modified>
</cp:coreProperties>
</file>